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258" r:id="rId6"/>
    <p:sldId id="286" r:id="rId7"/>
    <p:sldId id="285" r:id="rId8"/>
    <p:sldId id="2147483369" r:id="rId9"/>
    <p:sldId id="408" r:id="rId10"/>
    <p:sldId id="271" r:id="rId11"/>
    <p:sldId id="2147483370" r:id="rId12"/>
    <p:sldId id="270" r:id="rId13"/>
    <p:sldId id="2147483647" r:id="rId14"/>
    <p:sldId id="272" r:id="rId15"/>
    <p:sldId id="257" r:id="rId16"/>
    <p:sldId id="2147483644" r:id="rId17"/>
    <p:sldId id="2147483371" r:id="rId18"/>
    <p:sldId id="2147483383" r:id="rId19"/>
    <p:sldId id="2147483380" r:id="rId20"/>
    <p:sldId id="2147483379" r:id="rId21"/>
    <p:sldId id="2147483384" r:id="rId22"/>
    <p:sldId id="288" r:id="rId23"/>
    <p:sldId id="2147483375" r:id="rId24"/>
    <p:sldId id="2147483377" r:id="rId25"/>
    <p:sldId id="2147483385" r:id="rId26"/>
    <p:sldId id="2147483378" r:id="rId27"/>
    <p:sldId id="259" r:id="rId28"/>
    <p:sldId id="260" r:id="rId29"/>
    <p:sldId id="261" r:id="rId30"/>
    <p:sldId id="263" r:id="rId31"/>
    <p:sldId id="262" r:id="rId32"/>
    <p:sldId id="265" r:id="rId33"/>
    <p:sldId id="264" r:id="rId34"/>
    <p:sldId id="266" r:id="rId35"/>
    <p:sldId id="267" r:id="rId36"/>
    <p:sldId id="293" r:id="rId37"/>
    <p:sldId id="268" r:id="rId38"/>
    <p:sldId id="26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59959-7230-4D20-8D0D-5DD492D91F6D}" v="11" dt="2025-09-23T12:56:08.177"/>
    <p1510:client id="{29735A3D-1EFF-4F0C-47AC-41D14102A21D}" v="8" dt="2025-09-22T17:49:17.218"/>
    <p1510:client id="{69D1DB8B-4DFC-4866-9D50-4C3BEFF0AFC4}" v="1" dt="2025-09-23T13:02:23.720"/>
    <p1510:client id="{738CF511-F67A-F537-8BB8-A4D5018F9785}" v="8" dt="2025-09-22T18:23:32.418"/>
    <p1510:client id="{75FB848A-8EDF-487B-E846-6AC7F35DDA07}" v="195" dt="2025-09-22T17:46:17.340"/>
    <p1510:client id="{A08681DC-4EEA-4711-A622-522366E99BF5}" v="48" dt="2025-09-22T17:03:29.897"/>
    <p1510:client id="{E30FB556-17D8-C482-96A0-18ED86B84659}" v="5" dt="2025-09-23T12:35:01.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629"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A782-E813-43EF-BF48-45A0BDC02F7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C662E9C-3749-4966-9972-B2C62596920A}">
      <dgm:prSet phldrT="[Text]"/>
      <dgm:spPr/>
      <dgm:t>
        <a:bodyPr/>
        <a:lstStyle/>
        <a:p>
          <a:r>
            <a:rPr lang="en-US"/>
            <a:t>Open Data Portal</a:t>
          </a:r>
        </a:p>
      </dgm:t>
    </dgm:pt>
    <dgm:pt modelId="{5B305DF0-AB19-4F1B-A0A1-9AC6315B3F1D}" type="parTrans" cxnId="{6E58063D-426A-44F9-BCFC-1ACDFFA29B54}">
      <dgm:prSet/>
      <dgm:spPr/>
      <dgm:t>
        <a:bodyPr/>
        <a:lstStyle/>
        <a:p>
          <a:endParaRPr lang="en-US"/>
        </a:p>
      </dgm:t>
    </dgm:pt>
    <dgm:pt modelId="{D6E4FBF7-EF53-4B9C-ACF8-95F4D3375D5C}" type="sibTrans" cxnId="{6E58063D-426A-44F9-BCFC-1ACDFFA29B54}">
      <dgm:prSet/>
      <dgm:spPr/>
      <dgm:t>
        <a:bodyPr/>
        <a:lstStyle/>
        <a:p>
          <a:endParaRPr lang="en-US"/>
        </a:p>
      </dgm:t>
    </dgm:pt>
    <dgm:pt modelId="{A88F2E06-B76C-47CB-B785-BC25A1608A82}">
      <dgm:prSet phldrT="[Text]"/>
      <dgm:spPr/>
      <dgm:t>
        <a:bodyPr/>
        <a:lstStyle/>
        <a:p>
          <a:r>
            <a:rPr lang="en-US"/>
            <a:t>20,076 datasets</a:t>
          </a:r>
        </a:p>
      </dgm:t>
    </dgm:pt>
    <dgm:pt modelId="{51D031B2-98DC-47A7-801B-C3EBD246A16A}" type="parTrans" cxnId="{60FA9267-70D2-4973-906A-8A386A4057E1}">
      <dgm:prSet/>
      <dgm:spPr/>
      <dgm:t>
        <a:bodyPr/>
        <a:lstStyle/>
        <a:p>
          <a:endParaRPr lang="en-US"/>
        </a:p>
      </dgm:t>
    </dgm:pt>
    <dgm:pt modelId="{ED2BD440-DE12-4D7B-AD89-73A91231EE0F}" type="sibTrans" cxnId="{60FA9267-70D2-4973-906A-8A386A4057E1}">
      <dgm:prSet/>
      <dgm:spPr/>
      <dgm:t>
        <a:bodyPr/>
        <a:lstStyle/>
        <a:p>
          <a:endParaRPr lang="en-US"/>
        </a:p>
      </dgm:t>
    </dgm:pt>
    <dgm:pt modelId="{EBF75322-9C26-4D13-A811-AC7730C28105}">
      <dgm:prSet phldrT="[Text]"/>
      <dgm:spPr/>
      <dgm:t>
        <a:bodyPr/>
        <a:lstStyle/>
        <a:p>
          <a:r>
            <a:rPr lang="en-US"/>
            <a:t>15,995 visits in Aug</a:t>
          </a:r>
        </a:p>
      </dgm:t>
    </dgm:pt>
    <dgm:pt modelId="{4040B7D4-59B3-431A-80D4-759CAC294BB8}" type="parTrans" cxnId="{16CFD15B-8A91-4467-BB20-FA30CF7E5A13}">
      <dgm:prSet/>
      <dgm:spPr/>
      <dgm:t>
        <a:bodyPr/>
        <a:lstStyle/>
        <a:p>
          <a:endParaRPr lang="en-US"/>
        </a:p>
      </dgm:t>
    </dgm:pt>
    <dgm:pt modelId="{E7581250-1135-4BDA-8CF3-7CE9AB4709BB}" type="sibTrans" cxnId="{16CFD15B-8A91-4467-BB20-FA30CF7E5A13}">
      <dgm:prSet/>
      <dgm:spPr/>
      <dgm:t>
        <a:bodyPr/>
        <a:lstStyle/>
        <a:p>
          <a:endParaRPr lang="en-US"/>
        </a:p>
      </dgm:t>
    </dgm:pt>
    <dgm:pt modelId="{D1A5DBF1-9C99-46A6-AC5C-EBF4ACF01816}">
      <dgm:prSet phldrT="[Text]"/>
      <dgm:spPr/>
      <dgm:t>
        <a:bodyPr/>
        <a:lstStyle/>
        <a:p>
          <a:r>
            <a:rPr lang="en-US"/>
            <a:t>New Agencies – TAX, TRS, VSP</a:t>
          </a:r>
        </a:p>
      </dgm:t>
    </dgm:pt>
    <dgm:pt modelId="{7AC39981-15E6-4084-9545-E1D3483DBE01}" type="parTrans" cxnId="{53115496-EC84-4C83-B6CE-E61D49C643F6}">
      <dgm:prSet/>
      <dgm:spPr/>
      <dgm:t>
        <a:bodyPr/>
        <a:lstStyle/>
        <a:p>
          <a:endParaRPr lang="en-US"/>
        </a:p>
      </dgm:t>
    </dgm:pt>
    <dgm:pt modelId="{169966DC-F07D-4D49-849D-96FA9DED60EF}" type="sibTrans" cxnId="{53115496-EC84-4C83-B6CE-E61D49C643F6}">
      <dgm:prSet/>
      <dgm:spPr/>
      <dgm:t>
        <a:bodyPr/>
        <a:lstStyle/>
        <a:p>
          <a:endParaRPr lang="en-US"/>
        </a:p>
      </dgm:t>
    </dgm:pt>
    <dgm:pt modelId="{3A1D47A6-B686-4864-9A04-B83ABE071B81}">
      <dgm:prSet phldrT="[Text]"/>
      <dgm:spPr/>
      <dgm:t>
        <a:bodyPr/>
        <a:lstStyle/>
        <a:p>
          <a:r>
            <a:rPr lang="en-US"/>
            <a:t>389,561 assets</a:t>
          </a:r>
        </a:p>
      </dgm:t>
    </dgm:pt>
    <dgm:pt modelId="{BD34FD84-AECC-4B4D-8687-44C2CD683129}" type="parTrans" cxnId="{C10C61AB-5587-40A6-B35D-BD9831C91FDC}">
      <dgm:prSet/>
      <dgm:spPr/>
      <dgm:t>
        <a:bodyPr/>
        <a:lstStyle/>
        <a:p>
          <a:endParaRPr lang="en-US"/>
        </a:p>
      </dgm:t>
    </dgm:pt>
    <dgm:pt modelId="{B44FC143-B7E7-4D0E-A344-E5AC5F2E49FA}" type="sibTrans" cxnId="{C10C61AB-5587-40A6-B35D-BD9831C91FDC}">
      <dgm:prSet/>
      <dgm:spPr/>
      <dgm:t>
        <a:bodyPr/>
        <a:lstStyle/>
        <a:p>
          <a:endParaRPr lang="en-US"/>
        </a:p>
      </dgm:t>
    </dgm:pt>
    <dgm:pt modelId="{9F1B0619-8A49-4CC4-A2A5-8A4FCB9405D4}">
      <dgm:prSet phldrT="[Text]"/>
      <dgm:spPr/>
      <dgm:t>
        <a:bodyPr/>
        <a:lstStyle/>
        <a:p>
          <a:r>
            <a:rPr lang="en-US"/>
            <a:t>14, 614 glossary terms</a:t>
          </a:r>
        </a:p>
      </dgm:t>
    </dgm:pt>
    <dgm:pt modelId="{557418CB-7514-4AF8-B9EA-7CF62AD44D1C}" type="parTrans" cxnId="{915199F0-0587-4049-9DA8-CF1F3566B3F4}">
      <dgm:prSet/>
      <dgm:spPr/>
      <dgm:t>
        <a:bodyPr/>
        <a:lstStyle/>
        <a:p>
          <a:endParaRPr lang="en-US"/>
        </a:p>
      </dgm:t>
    </dgm:pt>
    <dgm:pt modelId="{6B4B831D-5926-44CD-B682-1FA8528268DE}" type="sibTrans" cxnId="{915199F0-0587-4049-9DA8-CF1F3566B3F4}">
      <dgm:prSet/>
      <dgm:spPr/>
      <dgm:t>
        <a:bodyPr/>
        <a:lstStyle/>
        <a:p>
          <a:endParaRPr lang="en-US"/>
        </a:p>
      </dgm:t>
    </dgm:pt>
    <dgm:pt modelId="{7692E3BF-2631-4354-BA4C-BB5A8E02F379}">
      <dgm:prSet phldrT="[Text]"/>
      <dgm:spPr/>
      <dgm:t>
        <a:bodyPr/>
        <a:lstStyle/>
        <a:p>
          <a:r>
            <a:rPr lang="en-US"/>
            <a:t>Unstructured Data Scanning</a:t>
          </a:r>
        </a:p>
      </dgm:t>
    </dgm:pt>
    <dgm:pt modelId="{16EB0E5D-FC6C-42A7-8AA4-3E5D58FEC18B}" type="parTrans" cxnId="{FA3399FF-A76A-40E8-B2A0-9FF23183D81F}">
      <dgm:prSet/>
      <dgm:spPr/>
      <dgm:t>
        <a:bodyPr/>
        <a:lstStyle/>
        <a:p>
          <a:endParaRPr lang="en-US"/>
        </a:p>
      </dgm:t>
    </dgm:pt>
    <dgm:pt modelId="{A68D5E46-3FBA-46BF-B69F-6A8931D9992E}" type="sibTrans" cxnId="{FA3399FF-A76A-40E8-B2A0-9FF23183D81F}">
      <dgm:prSet/>
      <dgm:spPr/>
      <dgm:t>
        <a:bodyPr/>
        <a:lstStyle/>
        <a:p>
          <a:endParaRPr lang="en-US"/>
        </a:p>
      </dgm:t>
    </dgm:pt>
    <dgm:pt modelId="{CE46F232-F6B5-4B70-A844-6EFF5C3A2AF6}">
      <dgm:prSet phldrT="[Text]"/>
      <dgm:spPr/>
      <dgm:t>
        <a:bodyPr/>
        <a:lstStyle/>
        <a:p>
          <a:r>
            <a:rPr lang="en-US"/>
            <a:t>49.69M objects scanned</a:t>
          </a:r>
        </a:p>
      </dgm:t>
    </dgm:pt>
    <dgm:pt modelId="{3A86FE8F-462C-49FF-B50C-57895F8B8077}" type="parTrans" cxnId="{D288D531-7EE2-4C2A-B435-E215799427D9}">
      <dgm:prSet/>
      <dgm:spPr/>
      <dgm:t>
        <a:bodyPr/>
        <a:lstStyle/>
        <a:p>
          <a:endParaRPr lang="en-US"/>
        </a:p>
      </dgm:t>
    </dgm:pt>
    <dgm:pt modelId="{9E3E8022-6F6A-49AD-9244-849EC4024D47}" type="sibTrans" cxnId="{D288D531-7EE2-4C2A-B435-E215799427D9}">
      <dgm:prSet/>
      <dgm:spPr/>
      <dgm:t>
        <a:bodyPr/>
        <a:lstStyle/>
        <a:p>
          <a:endParaRPr lang="en-US"/>
        </a:p>
      </dgm:t>
    </dgm:pt>
    <dgm:pt modelId="{B574C683-3670-4CE8-96BE-4741AF499CD5}">
      <dgm:prSet phldrT="[Text]"/>
      <dgm:spPr/>
      <dgm:t>
        <a:bodyPr/>
        <a:lstStyle/>
        <a:p>
          <a:r>
            <a:rPr lang="en-US"/>
            <a:t>13 executive agencies scanned</a:t>
          </a:r>
        </a:p>
      </dgm:t>
    </dgm:pt>
    <dgm:pt modelId="{E0BC821F-E51B-4F7A-A298-3BCEC3982B3F}" type="parTrans" cxnId="{D9024E0E-6285-4DD8-907F-9498FB11E797}">
      <dgm:prSet/>
      <dgm:spPr/>
      <dgm:t>
        <a:bodyPr/>
        <a:lstStyle/>
        <a:p>
          <a:endParaRPr lang="en-US"/>
        </a:p>
      </dgm:t>
    </dgm:pt>
    <dgm:pt modelId="{7822E9C6-1CC9-4FCD-8185-161EE03CF680}" type="sibTrans" cxnId="{D9024E0E-6285-4DD8-907F-9498FB11E797}">
      <dgm:prSet/>
      <dgm:spPr/>
      <dgm:t>
        <a:bodyPr/>
        <a:lstStyle/>
        <a:p>
          <a:endParaRPr lang="en-US"/>
        </a:p>
      </dgm:t>
    </dgm:pt>
    <dgm:pt modelId="{31982396-FF16-403E-87E3-173CE7A5E8FA}">
      <dgm:prSet phldrT="[Text]"/>
      <dgm:spPr/>
      <dgm:t>
        <a:bodyPr/>
        <a:lstStyle/>
        <a:p>
          <a:r>
            <a:rPr lang="en-US"/>
            <a:t>45,077 page views</a:t>
          </a:r>
        </a:p>
      </dgm:t>
    </dgm:pt>
    <dgm:pt modelId="{751EC76C-0FDC-4B8A-B29F-CEEEEB145E03}" type="parTrans" cxnId="{6C0967E7-BAAB-4EEB-A49C-7D6A9F746BFE}">
      <dgm:prSet/>
      <dgm:spPr/>
      <dgm:t>
        <a:bodyPr/>
        <a:lstStyle/>
        <a:p>
          <a:endParaRPr lang="en-US"/>
        </a:p>
      </dgm:t>
    </dgm:pt>
    <dgm:pt modelId="{31B5D32C-A141-4F72-B206-1857C3DCEEBC}" type="sibTrans" cxnId="{6C0967E7-BAAB-4EEB-A49C-7D6A9F746BFE}">
      <dgm:prSet/>
      <dgm:spPr/>
      <dgm:t>
        <a:bodyPr/>
        <a:lstStyle/>
        <a:p>
          <a:endParaRPr lang="en-US"/>
        </a:p>
      </dgm:t>
    </dgm:pt>
    <dgm:pt modelId="{3B34420F-F50E-4AB7-8C50-D9E6BA0D9AA3}">
      <dgm:prSet phldrT="[Text]"/>
      <dgm:spPr/>
      <dgm:t>
        <a:bodyPr/>
        <a:lstStyle/>
        <a:p>
          <a:r>
            <a:rPr lang="en-US"/>
            <a:t>Structured Data Scanning</a:t>
          </a:r>
        </a:p>
      </dgm:t>
    </dgm:pt>
    <dgm:pt modelId="{8B1E8F8D-F34E-47FC-998D-DDBC6C4F24E2}" type="parTrans" cxnId="{DA843C87-9B46-4FC4-8752-360728937154}">
      <dgm:prSet/>
      <dgm:spPr/>
      <dgm:t>
        <a:bodyPr/>
        <a:lstStyle/>
        <a:p>
          <a:endParaRPr lang="en-US"/>
        </a:p>
      </dgm:t>
    </dgm:pt>
    <dgm:pt modelId="{4E4C74F0-F134-4548-AF1D-214A76FF8F48}" type="sibTrans" cxnId="{DA843C87-9B46-4FC4-8752-360728937154}">
      <dgm:prSet/>
      <dgm:spPr/>
      <dgm:t>
        <a:bodyPr/>
        <a:lstStyle/>
        <a:p>
          <a:endParaRPr lang="en-US"/>
        </a:p>
      </dgm:t>
    </dgm:pt>
    <dgm:pt modelId="{4E8F6EF2-3DD8-43C6-9D16-21C7E10858B8}">
      <dgm:prSet phldrT="[Text]"/>
      <dgm:spPr/>
      <dgm:t>
        <a:bodyPr/>
        <a:lstStyle/>
        <a:p>
          <a:r>
            <a:rPr lang="en-US"/>
            <a:t>Data Classification</a:t>
          </a:r>
        </a:p>
      </dgm:t>
    </dgm:pt>
    <dgm:pt modelId="{99B6B968-81DB-44E5-AFDD-FAB2494B7DE2}" type="parTrans" cxnId="{AAFA2A15-FDEB-45D9-974C-1971205C2665}">
      <dgm:prSet/>
      <dgm:spPr/>
      <dgm:t>
        <a:bodyPr/>
        <a:lstStyle/>
        <a:p>
          <a:endParaRPr lang="en-US"/>
        </a:p>
      </dgm:t>
    </dgm:pt>
    <dgm:pt modelId="{A333EB9C-C4AB-4132-88A7-CC95C220B1DF}" type="sibTrans" cxnId="{AAFA2A15-FDEB-45D9-974C-1971205C2665}">
      <dgm:prSet/>
      <dgm:spPr/>
      <dgm:t>
        <a:bodyPr/>
        <a:lstStyle/>
        <a:p>
          <a:endParaRPr lang="en-US"/>
        </a:p>
      </dgm:t>
    </dgm:pt>
    <dgm:pt modelId="{D3B92C4B-C502-40BF-8823-DA86FA252193}">
      <dgm:prSet phldrT="[Text]"/>
      <dgm:spPr/>
      <dgm:t>
        <a:bodyPr/>
        <a:lstStyle/>
        <a:p>
          <a:r>
            <a:rPr lang="en-US"/>
            <a:t>Sec 540 published</a:t>
          </a:r>
        </a:p>
      </dgm:t>
    </dgm:pt>
    <dgm:pt modelId="{07CA6675-991E-4035-8984-DFD2C610B60E}" type="parTrans" cxnId="{0FF77D9D-82FB-435B-9F57-467C843A893B}">
      <dgm:prSet/>
      <dgm:spPr/>
      <dgm:t>
        <a:bodyPr/>
        <a:lstStyle/>
        <a:p>
          <a:endParaRPr lang="en-US"/>
        </a:p>
      </dgm:t>
    </dgm:pt>
    <dgm:pt modelId="{B0531326-28A2-4644-89BF-6A495490385F}" type="sibTrans" cxnId="{0FF77D9D-82FB-435B-9F57-467C843A893B}">
      <dgm:prSet/>
      <dgm:spPr/>
      <dgm:t>
        <a:bodyPr/>
        <a:lstStyle/>
        <a:p>
          <a:endParaRPr lang="en-US"/>
        </a:p>
      </dgm:t>
    </dgm:pt>
    <dgm:pt modelId="{4D487E82-6023-4539-9859-2B5179627DA9}">
      <dgm:prSet phldrT="[Text]"/>
      <dgm:spPr/>
      <dgm:t>
        <a:bodyPr/>
        <a:lstStyle/>
        <a:p>
          <a:r>
            <a:rPr lang="en-US"/>
            <a:t>Data Classification Policy and Standard Available</a:t>
          </a:r>
        </a:p>
      </dgm:t>
    </dgm:pt>
    <dgm:pt modelId="{8FFB322D-740A-45E8-A571-F7CD8A0C3076}" type="parTrans" cxnId="{20BEA1FA-245B-496A-85DC-E4F14E984560}">
      <dgm:prSet/>
      <dgm:spPr/>
      <dgm:t>
        <a:bodyPr/>
        <a:lstStyle/>
        <a:p>
          <a:endParaRPr lang="en-US"/>
        </a:p>
      </dgm:t>
    </dgm:pt>
    <dgm:pt modelId="{E1A1A51C-03A5-48FD-958E-C57D2557D803}" type="sibTrans" cxnId="{20BEA1FA-245B-496A-85DC-E4F14E984560}">
      <dgm:prSet/>
      <dgm:spPr/>
      <dgm:t>
        <a:bodyPr/>
        <a:lstStyle/>
        <a:p>
          <a:endParaRPr lang="en-US"/>
        </a:p>
      </dgm:t>
    </dgm:pt>
    <dgm:pt modelId="{80078804-206F-4130-B2AD-4C7BD14E1F53}">
      <dgm:prSet phldrT="[Text]"/>
      <dgm:spPr/>
      <dgm:t>
        <a:bodyPr/>
        <a:lstStyle/>
        <a:p>
          <a:r>
            <a:rPr lang="en-US"/>
            <a:t>Data Classification Framework ETA Nov 1</a:t>
          </a:r>
        </a:p>
      </dgm:t>
    </dgm:pt>
    <dgm:pt modelId="{82533096-402B-40A9-8B79-4C655447737A}" type="parTrans" cxnId="{1B8164E6-7672-409A-BBAA-08B5A5E78BDD}">
      <dgm:prSet/>
      <dgm:spPr/>
      <dgm:t>
        <a:bodyPr/>
        <a:lstStyle/>
        <a:p>
          <a:endParaRPr lang="en-US"/>
        </a:p>
      </dgm:t>
    </dgm:pt>
    <dgm:pt modelId="{EF10D967-37B0-4612-B107-83A840BD24DE}" type="sibTrans" cxnId="{1B8164E6-7672-409A-BBAA-08B5A5E78BDD}">
      <dgm:prSet/>
      <dgm:spPr/>
      <dgm:t>
        <a:bodyPr/>
        <a:lstStyle/>
        <a:p>
          <a:endParaRPr lang="en-US"/>
        </a:p>
      </dgm:t>
    </dgm:pt>
    <dgm:pt modelId="{66767AED-0D8C-43EC-90E5-39204DC4CAE9}">
      <dgm:prSet phldrT="[Text]"/>
      <dgm:spPr/>
      <dgm:t>
        <a:bodyPr/>
        <a:lstStyle/>
        <a:p>
          <a:r>
            <a:rPr lang="en-US"/>
            <a:t>Sources Scanned - file shares, OneDrive, </a:t>
          </a:r>
          <a:r>
            <a:rPr lang="en-US" err="1"/>
            <a:t>Sharepoint</a:t>
          </a:r>
          <a:r>
            <a:rPr lang="en-US"/>
            <a:t>, </a:t>
          </a:r>
          <a:r>
            <a:rPr lang="en-US" err="1"/>
            <a:t>Filenet</a:t>
          </a:r>
          <a:endParaRPr lang="en-US"/>
        </a:p>
      </dgm:t>
    </dgm:pt>
    <dgm:pt modelId="{BD8893FE-A3AD-4717-BABB-516CF44F5322}" type="parTrans" cxnId="{D6C99C5C-AA4D-49D1-85BC-B3A5AD41E968}">
      <dgm:prSet/>
      <dgm:spPr/>
      <dgm:t>
        <a:bodyPr/>
        <a:lstStyle/>
        <a:p>
          <a:endParaRPr lang="en-US"/>
        </a:p>
      </dgm:t>
    </dgm:pt>
    <dgm:pt modelId="{6CE72145-19F1-4DDC-BA82-BE1B9B562336}" type="sibTrans" cxnId="{D6C99C5C-AA4D-49D1-85BC-B3A5AD41E968}">
      <dgm:prSet/>
      <dgm:spPr/>
      <dgm:t>
        <a:bodyPr/>
        <a:lstStyle/>
        <a:p>
          <a:endParaRPr lang="en-US"/>
        </a:p>
      </dgm:t>
    </dgm:pt>
    <dgm:pt modelId="{542AAD32-38C1-4724-AA53-A15811265571}" type="pres">
      <dgm:prSet presAssocID="{C342A782-E813-43EF-BF48-45A0BDC02F76}" presName="Name0" presStyleCnt="0">
        <dgm:presLayoutVars>
          <dgm:dir/>
          <dgm:animLvl val="lvl"/>
          <dgm:resizeHandles/>
        </dgm:presLayoutVars>
      </dgm:prSet>
      <dgm:spPr/>
    </dgm:pt>
    <dgm:pt modelId="{0CB5BF22-EC16-4E4B-B289-05A463BAC3F1}" type="pres">
      <dgm:prSet presAssocID="{BC662E9C-3749-4966-9972-B2C62596920A}" presName="linNode" presStyleCnt="0"/>
      <dgm:spPr/>
    </dgm:pt>
    <dgm:pt modelId="{D7AFDE22-8D92-46B8-BA33-1EB6B53B38F9}" type="pres">
      <dgm:prSet presAssocID="{BC662E9C-3749-4966-9972-B2C62596920A}" presName="parentShp" presStyleLbl="node1" presStyleIdx="0" presStyleCnt="4">
        <dgm:presLayoutVars>
          <dgm:bulletEnabled val="1"/>
        </dgm:presLayoutVars>
      </dgm:prSet>
      <dgm:spPr/>
    </dgm:pt>
    <dgm:pt modelId="{173E534A-0B54-44D6-9D39-0212CEC0550B}" type="pres">
      <dgm:prSet presAssocID="{BC662E9C-3749-4966-9972-B2C62596920A}" presName="childShp" presStyleLbl="bgAccFollowNode1" presStyleIdx="0" presStyleCnt="4">
        <dgm:presLayoutVars>
          <dgm:bulletEnabled val="1"/>
        </dgm:presLayoutVars>
      </dgm:prSet>
      <dgm:spPr/>
    </dgm:pt>
    <dgm:pt modelId="{904793AF-D5E1-4853-8403-76979E1EF66D}" type="pres">
      <dgm:prSet presAssocID="{D6E4FBF7-EF53-4B9C-ACF8-95F4D3375D5C}" presName="spacing" presStyleCnt="0"/>
      <dgm:spPr/>
    </dgm:pt>
    <dgm:pt modelId="{09CF38E8-3D64-4453-891A-3587C436EF31}" type="pres">
      <dgm:prSet presAssocID="{3B34420F-F50E-4AB7-8C50-D9E6BA0D9AA3}" presName="linNode" presStyleCnt="0"/>
      <dgm:spPr/>
    </dgm:pt>
    <dgm:pt modelId="{1F52D941-D7C4-4D98-9D95-CA9FC29229E2}" type="pres">
      <dgm:prSet presAssocID="{3B34420F-F50E-4AB7-8C50-D9E6BA0D9AA3}" presName="parentShp" presStyleLbl="node1" presStyleIdx="1" presStyleCnt="4">
        <dgm:presLayoutVars>
          <dgm:bulletEnabled val="1"/>
        </dgm:presLayoutVars>
      </dgm:prSet>
      <dgm:spPr/>
    </dgm:pt>
    <dgm:pt modelId="{105E0A55-B6E7-4EB1-9615-56728D8B9FD5}" type="pres">
      <dgm:prSet presAssocID="{3B34420F-F50E-4AB7-8C50-D9E6BA0D9AA3}" presName="childShp" presStyleLbl="bgAccFollowNode1" presStyleIdx="1" presStyleCnt="4">
        <dgm:presLayoutVars>
          <dgm:bulletEnabled val="1"/>
        </dgm:presLayoutVars>
      </dgm:prSet>
      <dgm:spPr/>
    </dgm:pt>
    <dgm:pt modelId="{E61E5420-5502-4DCB-9F1C-E739D670AF9D}" type="pres">
      <dgm:prSet presAssocID="{4E4C74F0-F134-4548-AF1D-214A76FF8F48}" presName="spacing" presStyleCnt="0"/>
      <dgm:spPr/>
    </dgm:pt>
    <dgm:pt modelId="{6571E95F-0F83-4B28-AE5C-AEB8A9DD8F9F}" type="pres">
      <dgm:prSet presAssocID="{7692E3BF-2631-4354-BA4C-BB5A8E02F379}" presName="linNode" presStyleCnt="0"/>
      <dgm:spPr/>
    </dgm:pt>
    <dgm:pt modelId="{7748E216-575D-41B2-A7F9-521F18565278}" type="pres">
      <dgm:prSet presAssocID="{7692E3BF-2631-4354-BA4C-BB5A8E02F379}" presName="parentShp" presStyleLbl="node1" presStyleIdx="2" presStyleCnt="4">
        <dgm:presLayoutVars>
          <dgm:bulletEnabled val="1"/>
        </dgm:presLayoutVars>
      </dgm:prSet>
      <dgm:spPr/>
    </dgm:pt>
    <dgm:pt modelId="{E83EFB86-9621-4367-AE04-C9DFB720F69E}" type="pres">
      <dgm:prSet presAssocID="{7692E3BF-2631-4354-BA4C-BB5A8E02F379}" presName="childShp" presStyleLbl="bgAccFollowNode1" presStyleIdx="2" presStyleCnt="4">
        <dgm:presLayoutVars>
          <dgm:bulletEnabled val="1"/>
        </dgm:presLayoutVars>
      </dgm:prSet>
      <dgm:spPr/>
    </dgm:pt>
    <dgm:pt modelId="{C858E8F4-142D-4BA6-ACB8-3272BC7250FA}" type="pres">
      <dgm:prSet presAssocID="{A68D5E46-3FBA-46BF-B69F-6A8931D9992E}" presName="spacing" presStyleCnt="0"/>
      <dgm:spPr/>
    </dgm:pt>
    <dgm:pt modelId="{5DDE4027-B0D3-48D9-BCCE-695688A6B39C}" type="pres">
      <dgm:prSet presAssocID="{4E8F6EF2-3DD8-43C6-9D16-21C7E10858B8}" presName="linNode" presStyleCnt="0"/>
      <dgm:spPr/>
    </dgm:pt>
    <dgm:pt modelId="{9A208ABA-600D-4A4B-AB68-D6F5DC92BED4}" type="pres">
      <dgm:prSet presAssocID="{4E8F6EF2-3DD8-43C6-9D16-21C7E10858B8}" presName="parentShp" presStyleLbl="node1" presStyleIdx="3" presStyleCnt="4">
        <dgm:presLayoutVars>
          <dgm:bulletEnabled val="1"/>
        </dgm:presLayoutVars>
      </dgm:prSet>
      <dgm:spPr/>
    </dgm:pt>
    <dgm:pt modelId="{B9BF3EBD-47E0-49AC-9CAE-A37113B45BE2}" type="pres">
      <dgm:prSet presAssocID="{4E8F6EF2-3DD8-43C6-9D16-21C7E10858B8}" presName="childShp" presStyleLbl="bgAccFollowNode1" presStyleIdx="3" presStyleCnt="4">
        <dgm:presLayoutVars>
          <dgm:bulletEnabled val="1"/>
        </dgm:presLayoutVars>
      </dgm:prSet>
      <dgm:spPr/>
    </dgm:pt>
  </dgm:ptLst>
  <dgm:cxnLst>
    <dgm:cxn modelId="{2A055406-2FC3-4F92-B301-6BE652A14F01}" type="presOf" srcId="{3A1D47A6-B686-4864-9A04-B83ABE071B81}" destId="{105E0A55-B6E7-4EB1-9615-56728D8B9FD5}" srcOrd="0" destOrd="1" presId="urn:microsoft.com/office/officeart/2005/8/layout/vList6"/>
    <dgm:cxn modelId="{D9024E0E-6285-4DD8-907F-9498FB11E797}" srcId="{7692E3BF-2631-4354-BA4C-BB5A8E02F379}" destId="{B574C683-3670-4CE8-96BE-4741AF499CD5}" srcOrd="2" destOrd="0" parTransId="{E0BC821F-E51B-4F7A-A298-3BCEC3982B3F}" sibTransId="{7822E9C6-1CC9-4FCD-8185-161EE03CF680}"/>
    <dgm:cxn modelId="{8E95800E-77CA-40D1-A315-AC15AAA1152C}" type="presOf" srcId="{C342A782-E813-43EF-BF48-45A0BDC02F76}" destId="{542AAD32-38C1-4724-AA53-A15811265571}" srcOrd="0" destOrd="0" presId="urn:microsoft.com/office/officeart/2005/8/layout/vList6"/>
    <dgm:cxn modelId="{AAFA2A15-FDEB-45D9-974C-1971205C2665}" srcId="{C342A782-E813-43EF-BF48-45A0BDC02F76}" destId="{4E8F6EF2-3DD8-43C6-9D16-21C7E10858B8}" srcOrd="3" destOrd="0" parTransId="{99B6B968-81DB-44E5-AFDD-FAB2494B7DE2}" sibTransId="{A333EB9C-C4AB-4132-88A7-CC95C220B1DF}"/>
    <dgm:cxn modelId="{F7E86229-4D11-401D-9A18-39265D67D1DA}" type="presOf" srcId="{B574C683-3670-4CE8-96BE-4741AF499CD5}" destId="{E83EFB86-9621-4367-AE04-C9DFB720F69E}" srcOrd="0" destOrd="2" presId="urn:microsoft.com/office/officeart/2005/8/layout/vList6"/>
    <dgm:cxn modelId="{D288D531-7EE2-4C2A-B435-E215799427D9}" srcId="{7692E3BF-2631-4354-BA4C-BB5A8E02F379}" destId="{CE46F232-F6B5-4B70-A844-6EFF5C3A2AF6}" srcOrd="0" destOrd="0" parTransId="{3A86FE8F-462C-49FF-B50C-57895F8B8077}" sibTransId="{9E3E8022-6F6A-49AD-9244-849EC4024D47}"/>
    <dgm:cxn modelId="{6E58063D-426A-44F9-BCFC-1ACDFFA29B54}" srcId="{C342A782-E813-43EF-BF48-45A0BDC02F76}" destId="{BC662E9C-3749-4966-9972-B2C62596920A}" srcOrd="0" destOrd="0" parTransId="{5B305DF0-AB19-4F1B-A0A1-9AC6315B3F1D}" sibTransId="{D6E4FBF7-EF53-4B9C-ACF8-95F4D3375D5C}"/>
    <dgm:cxn modelId="{03A3623F-D9CF-424C-A418-B6B55E74CAF7}" type="presOf" srcId="{CE46F232-F6B5-4B70-A844-6EFF5C3A2AF6}" destId="{E83EFB86-9621-4367-AE04-C9DFB720F69E}" srcOrd="0" destOrd="0" presId="urn:microsoft.com/office/officeart/2005/8/layout/vList6"/>
    <dgm:cxn modelId="{16CFD15B-8A91-4467-BB20-FA30CF7E5A13}" srcId="{BC662E9C-3749-4966-9972-B2C62596920A}" destId="{EBF75322-9C26-4D13-A811-AC7730C28105}" srcOrd="1" destOrd="0" parTransId="{4040B7D4-59B3-431A-80D4-759CAC294BB8}" sibTransId="{E7581250-1135-4BDA-8CF3-7CE9AB4709BB}"/>
    <dgm:cxn modelId="{D6C99C5C-AA4D-49D1-85BC-B3A5AD41E968}" srcId="{7692E3BF-2631-4354-BA4C-BB5A8E02F379}" destId="{66767AED-0D8C-43EC-90E5-39204DC4CAE9}" srcOrd="1" destOrd="0" parTransId="{BD8893FE-A3AD-4717-BABB-516CF44F5322}" sibTransId="{6CE72145-19F1-4DDC-BA82-BE1B9B562336}"/>
    <dgm:cxn modelId="{9BC50B45-FE49-4458-9EF2-62C8577F864C}" type="presOf" srcId="{31982396-FF16-403E-87E3-173CE7A5E8FA}" destId="{173E534A-0B54-44D6-9D39-0212CEC0550B}" srcOrd="0" destOrd="2" presId="urn:microsoft.com/office/officeart/2005/8/layout/vList6"/>
    <dgm:cxn modelId="{CFCDAE46-F0C9-414D-9B27-0835DBADFA5F}" type="presOf" srcId="{7692E3BF-2631-4354-BA4C-BB5A8E02F379}" destId="{7748E216-575D-41B2-A7F9-521F18565278}" srcOrd="0" destOrd="0" presId="urn:microsoft.com/office/officeart/2005/8/layout/vList6"/>
    <dgm:cxn modelId="{60FA9267-70D2-4973-906A-8A386A4057E1}" srcId="{BC662E9C-3749-4966-9972-B2C62596920A}" destId="{A88F2E06-B76C-47CB-B785-BC25A1608A82}" srcOrd="0" destOrd="0" parTransId="{51D031B2-98DC-47A7-801B-C3EBD246A16A}" sibTransId="{ED2BD440-DE12-4D7B-AD89-73A91231EE0F}"/>
    <dgm:cxn modelId="{36AB094B-C56F-40FE-9313-19860EE47D84}" type="presOf" srcId="{80078804-206F-4130-B2AD-4C7BD14E1F53}" destId="{B9BF3EBD-47E0-49AC-9CAE-A37113B45BE2}" srcOrd="0" destOrd="2" presId="urn:microsoft.com/office/officeart/2005/8/layout/vList6"/>
    <dgm:cxn modelId="{492CD54C-4B5A-4F43-876E-631DE6C7E7FD}" type="presOf" srcId="{A88F2E06-B76C-47CB-B785-BC25A1608A82}" destId="{173E534A-0B54-44D6-9D39-0212CEC0550B}" srcOrd="0" destOrd="0" presId="urn:microsoft.com/office/officeart/2005/8/layout/vList6"/>
    <dgm:cxn modelId="{17BA156F-2132-49D9-AFEE-73C70DA078ED}" type="presOf" srcId="{4E8F6EF2-3DD8-43C6-9D16-21C7E10858B8}" destId="{9A208ABA-600D-4A4B-AB68-D6F5DC92BED4}" srcOrd="0" destOrd="0" presId="urn:microsoft.com/office/officeart/2005/8/layout/vList6"/>
    <dgm:cxn modelId="{710ABF71-1656-4388-8635-83EAA067F331}" type="presOf" srcId="{EBF75322-9C26-4D13-A811-AC7730C28105}" destId="{173E534A-0B54-44D6-9D39-0212CEC0550B}" srcOrd="0" destOrd="1" presId="urn:microsoft.com/office/officeart/2005/8/layout/vList6"/>
    <dgm:cxn modelId="{6909D455-7ECD-45BB-8927-B8256332E61D}" type="presOf" srcId="{D3B92C4B-C502-40BF-8823-DA86FA252193}" destId="{B9BF3EBD-47E0-49AC-9CAE-A37113B45BE2}" srcOrd="0" destOrd="0" presId="urn:microsoft.com/office/officeart/2005/8/layout/vList6"/>
    <dgm:cxn modelId="{3EFF127A-551C-4021-B17C-5CD4DD1514C2}" type="presOf" srcId="{4D487E82-6023-4539-9859-2B5179627DA9}" destId="{B9BF3EBD-47E0-49AC-9CAE-A37113B45BE2}" srcOrd="0" destOrd="1" presId="urn:microsoft.com/office/officeart/2005/8/layout/vList6"/>
    <dgm:cxn modelId="{DA843C87-9B46-4FC4-8752-360728937154}" srcId="{C342A782-E813-43EF-BF48-45A0BDC02F76}" destId="{3B34420F-F50E-4AB7-8C50-D9E6BA0D9AA3}" srcOrd="1" destOrd="0" parTransId="{8B1E8F8D-F34E-47FC-998D-DDBC6C4F24E2}" sibTransId="{4E4C74F0-F134-4548-AF1D-214A76FF8F48}"/>
    <dgm:cxn modelId="{53115496-EC84-4C83-B6CE-E61D49C643F6}" srcId="{3B34420F-F50E-4AB7-8C50-D9E6BA0D9AA3}" destId="{D1A5DBF1-9C99-46A6-AC5C-EBF4ACF01816}" srcOrd="0" destOrd="0" parTransId="{7AC39981-15E6-4084-9545-E1D3483DBE01}" sibTransId="{169966DC-F07D-4D49-849D-96FA9DED60EF}"/>
    <dgm:cxn modelId="{0FF77D9D-82FB-435B-9F57-467C843A893B}" srcId="{4E8F6EF2-3DD8-43C6-9D16-21C7E10858B8}" destId="{D3B92C4B-C502-40BF-8823-DA86FA252193}" srcOrd="0" destOrd="0" parTransId="{07CA6675-991E-4035-8984-DFD2C610B60E}" sibTransId="{B0531326-28A2-4644-89BF-6A495490385F}"/>
    <dgm:cxn modelId="{C10C61AB-5587-40A6-B35D-BD9831C91FDC}" srcId="{3B34420F-F50E-4AB7-8C50-D9E6BA0D9AA3}" destId="{3A1D47A6-B686-4864-9A04-B83ABE071B81}" srcOrd="1" destOrd="0" parTransId="{BD34FD84-AECC-4B4D-8687-44C2CD683129}" sibTransId="{B44FC143-B7E7-4D0E-A344-E5AC5F2E49FA}"/>
    <dgm:cxn modelId="{331721B0-1458-4461-ABA4-04A1E826282F}" type="presOf" srcId="{9F1B0619-8A49-4CC4-A2A5-8A4FCB9405D4}" destId="{105E0A55-B6E7-4EB1-9615-56728D8B9FD5}" srcOrd="0" destOrd="2" presId="urn:microsoft.com/office/officeart/2005/8/layout/vList6"/>
    <dgm:cxn modelId="{0581FAB2-FBF0-4066-992A-4A9351AE7CD6}" type="presOf" srcId="{66767AED-0D8C-43EC-90E5-39204DC4CAE9}" destId="{E83EFB86-9621-4367-AE04-C9DFB720F69E}" srcOrd="0" destOrd="1" presId="urn:microsoft.com/office/officeart/2005/8/layout/vList6"/>
    <dgm:cxn modelId="{21DCB6DF-4645-476E-8156-EB62B5F2EFA3}" type="presOf" srcId="{D1A5DBF1-9C99-46A6-AC5C-EBF4ACF01816}" destId="{105E0A55-B6E7-4EB1-9615-56728D8B9FD5}" srcOrd="0" destOrd="0" presId="urn:microsoft.com/office/officeart/2005/8/layout/vList6"/>
    <dgm:cxn modelId="{1B8164E6-7672-409A-BBAA-08B5A5E78BDD}" srcId="{4E8F6EF2-3DD8-43C6-9D16-21C7E10858B8}" destId="{80078804-206F-4130-B2AD-4C7BD14E1F53}" srcOrd="2" destOrd="0" parTransId="{82533096-402B-40A9-8B79-4C655447737A}" sibTransId="{EF10D967-37B0-4612-B107-83A840BD24DE}"/>
    <dgm:cxn modelId="{6C0967E7-BAAB-4EEB-A49C-7D6A9F746BFE}" srcId="{BC662E9C-3749-4966-9972-B2C62596920A}" destId="{31982396-FF16-403E-87E3-173CE7A5E8FA}" srcOrd="2" destOrd="0" parTransId="{751EC76C-0FDC-4B8A-B29F-CEEEEB145E03}" sibTransId="{31B5D32C-A141-4F72-B206-1857C3DCEEBC}"/>
    <dgm:cxn modelId="{C6D8E3EA-73D6-413C-838E-1241125D3427}" type="presOf" srcId="{3B34420F-F50E-4AB7-8C50-D9E6BA0D9AA3}" destId="{1F52D941-D7C4-4D98-9D95-CA9FC29229E2}" srcOrd="0" destOrd="0" presId="urn:microsoft.com/office/officeart/2005/8/layout/vList6"/>
    <dgm:cxn modelId="{915199F0-0587-4049-9DA8-CF1F3566B3F4}" srcId="{3B34420F-F50E-4AB7-8C50-D9E6BA0D9AA3}" destId="{9F1B0619-8A49-4CC4-A2A5-8A4FCB9405D4}" srcOrd="2" destOrd="0" parTransId="{557418CB-7514-4AF8-B9EA-7CF62AD44D1C}" sibTransId="{6B4B831D-5926-44CD-B682-1FA8528268DE}"/>
    <dgm:cxn modelId="{4AD8F4F3-3BE5-48C8-B8EA-C4B74AE17325}" type="presOf" srcId="{BC662E9C-3749-4966-9972-B2C62596920A}" destId="{D7AFDE22-8D92-46B8-BA33-1EB6B53B38F9}" srcOrd="0" destOrd="0" presId="urn:microsoft.com/office/officeart/2005/8/layout/vList6"/>
    <dgm:cxn modelId="{20BEA1FA-245B-496A-85DC-E4F14E984560}" srcId="{4E8F6EF2-3DD8-43C6-9D16-21C7E10858B8}" destId="{4D487E82-6023-4539-9859-2B5179627DA9}" srcOrd="1" destOrd="0" parTransId="{8FFB322D-740A-45E8-A571-F7CD8A0C3076}" sibTransId="{E1A1A51C-03A5-48FD-958E-C57D2557D803}"/>
    <dgm:cxn modelId="{FA3399FF-A76A-40E8-B2A0-9FF23183D81F}" srcId="{C342A782-E813-43EF-BF48-45A0BDC02F76}" destId="{7692E3BF-2631-4354-BA4C-BB5A8E02F379}" srcOrd="2" destOrd="0" parTransId="{16EB0E5D-FC6C-42A7-8AA4-3E5D58FEC18B}" sibTransId="{A68D5E46-3FBA-46BF-B69F-6A8931D9992E}"/>
    <dgm:cxn modelId="{7A5FD182-CF5C-4AAF-BB4A-CE1AACECCB2E}" type="presParOf" srcId="{542AAD32-38C1-4724-AA53-A15811265571}" destId="{0CB5BF22-EC16-4E4B-B289-05A463BAC3F1}" srcOrd="0" destOrd="0" presId="urn:microsoft.com/office/officeart/2005/8/layout/vList6"/>
    <dgm:cxn modelId="{00956743-79E0-4E17-98F3-7938370CF4EC}" type="presParOf" srcId="{0CB5BF22-EC16-4E4B-B289-05A463BAC3F1}" destId="{D7AFDE22-8D92-46B8-BA33-1EB6B53B38F9}" srcOrd="0" destOrd="0" presId="urn:microsoft.com/office/officeart/2005/8/layout/vList6"/>
    <dgm:cxn modelId="{43606997-9F84-4863-A9C4-FBC1038135C6}" type="presParOf" srcId="{0CB5BF22-EC16-4E4B-B289-05A463BAC3F1}" destId="{173E534A-0B54-44D6-9D39-0212CEC0550B}" srcOrd="1" destOrd="0" presId="urn:microsoft.com/office/officeart/2005/8/layout/vList6"/>
    <dgm:cxn modelId="{817B21FB-D2CC-42FC-A119-63C3B5A30581}" type="presParOf" srcId="{542AAD32-38C1-4724-AA53-A15811265571}" destId="{904793AF-D5E1-4853-8403-76979E1EF66D}" srcOrd="1" destOrd="0" presId="urn:microsoft.com/office/officeart/2005/8/layout/vList6"/>
    <dgm:cxn modelId="{8229992A-C3D4-4C68-BDC8-E97950007BE9}" type="presParOf" srcId="{542AAD32-38C1-4724-AA53-A15811265571}" destId="{09CF38E8-3D64-4453-891A-3587C436EF31}" srcOrd="2" destOrd="0" presId="urn:microsoft.com/office/officeart/2005/8/layout/vList6"/>
    <dgm:cxn modelId="{76BCDF4F-306A-4631-BBD8-6ECEFBDD4C6C}" type="presParOf" srcId="{09CF38E8-3D64-4453-891A-3587C436EF31}" destId="{1F52D941-D7C4-4D98-9D95-CA9FC29229E2}" srcOrd="0" destOrd="0" presId="urn:microsoft.com/office/officeart/2005/8/layout/vList6"/>
    <dgm:cxn modelId="{167D11D5-F3D1-4604-BBA4-0242462B3BCB}" type="presParOf" srcId="{09CF38E8-3D64-4453-891A-3587C436EF31}" destId="{105E0A55-B6E7-4EB1-9615-56728D8B9FD5}" srcOrd="1" destOrd="0" presId="urn:microsoft.com/office/officeart/2005/8/layout/vList6"/>
    <dgm:cxn modelId="{3AF25181-9087-424C-A689-C96999CB6372}" type="presParOf" srcId="{542AAD32-38C1-4724-AA53-A15811265571}" destId="{E61E5420-5502-4DCB-9F1C-E739D670AF9D}" srcOrd="3" destOrd="0" presId="urn:microsoft.com/office/officeart/2005/8/layout/vList6"/>
    <dgm:cxn modelId="{1D7C0996-5772-477F-A5EC-7E8FC63922A8}" type="presParOf" srcId="{542AAD32-38C1-4724-AA53-A15811265571}" destId="{6571E95F-0F83-4B28-AE5C-AEB8A9DD8F9F}" srcOrd="4" destOrd="0" presId="urn:microsoft.com/office/officeart/2005/8/layout/vList6"/>
    <dgm:cxn modelId="{3BD46A60-553E-43F8-8406-99993A37408E}" type="presParOf" srcId="{6571E95F-0F83-4B28-AE5C-AEB8A9DD8F9F}" destId="{7748E216-575D-41B2-A7F9-521F18565278}" srcOrd="0" destOrd="0" presId="urn:microsoft.com/office/officeart/2005/8/layout/vList6"/>
    <dgm:cxn modelId="{ACC3AFE6-1607-47B4-9E29-018BD7D7D159}" type="presParOf" srcId="{6571E95F-0F83-4B28-AE5C-AEB8A9DD8F9F}" destId="{E83EFB86-9621-4367-AE04-C9DFB720F69E}" srcOrd="1" destOrd="0" presId="urn:microsoft.com/office/officeart/2005/8/layout/vList6"/>
    <dgm:cxn modelId="{4C2EA700-25DF-4D67-8267-CAB1E269320B}" type="presParOf" srcId="{542AAD32-38C1-4724-AA53-A15811265571}" destId="{C858E8F4-142D-4BA6-ACB8-3272BC7250FA}" srcOrd="5" destOrd="0" presId="urn:microsoft.com/office/officeart/2005/8/layout/vList6"/>
    <dgm:cxn modelId="{313EB313-CBB1-4371-A959-91652745BAFD}" type="presParOf" srcId="{542AAD32-38C1-4724-AA53-A15811265571}" destId="{5DDE4027-B0D3-48D9-BCCE-695688A6B39C}" srcOrd="6" destOrd="0" presId="urn:microsoft.com/office/officeart/2005/8/layout/vList6"/>
    <dgm:cxn modelId="{EE123AF0-056F-4336-AAA5-92C33E527452}" type="presParOf" srcId="{5DDE4027-B0D3-48D9-BCCE-695688A6B39C}" destId="{9A208ABA-600D-4A4B-AB68-D6F5DC92BED4}" srcOrd="0" destOrd="0" presId="urn:microsoft.com/office/officeart/2005/8/layout/vList6"/>
    <dgm:cxn modelId="{991A5DE6-C083-4E1A-B443-F30EAA81DDAA}" type="presParOf" srcId="{5DDE4027-B0D3-48D9-BCCE-695688A6B39C}" destId="{B9BF3EBD-47E0-49AC-9CAE-A37113B45BE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2E388F-96E4-4057-92F1-BE79606282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0E6710C-6489-433D-B63B-395079324AF6}">
      <dgm:prSet phldrT="[Text]"/>
      <dgm:spPr/>
      <dgm:t>
        <a:bodyPr/>
        <a:lstStyle/>
        <a:p>
          <a:r>
            <a:rPr lang="en-US"/>
            <a:t>New Videos </a:t>
          </a:r>
        </a:p>
      </dgm:t>
    </dgm:pt>
    <dgm:pt modelId="{7BFF7547-A1BE-400C-914D-CFD79FA62E93}" type="parTrans" cxnId="{B9AB205C-74FD-4AE3-B13F-947654340FAB}">
      <dgm:prSet/>
      <dgm:spPr/>
      <dgm:t>
        <a:bodyPr/>
        <a:lstStyle/>
        <a:p>
          <a:endParaRPr lang="en-US"/>
        </a:p>
      </dgm:t>
    </dgm:pt>
    <dgm:pt modelId="{D35BA0C9-5899-4D10-88D5-882826934FC7}" type="sibTrans" cxnId="{B9AB205C-74FD-4AE3-B13F-947654340FAB}">
      <dgm:prSet/>
      <dgm:spPr/>
      <dgm:t>
        <a:bodyPr/>
        <a:lstStyle/>
        <a:p>
          <a:endParaRPr lang="en-US"/>
        </a:p>
      </dgm:t>
    </dgm:pt>
    <dgm:pt modelId="{B7C97B80-C228-478D-A236-ED1E124F741B}">
      <dgm:prSet phldrT="[Text]"/>
      <dgm:spPr/>
      <dgm:t>
        <a:bodyPr/>
        <a:lstStyle/>
        <a:p>
          <a:r>
            <a:rPr lang="en-US"/>
            <a:t>Video Library</a:t>
          </a:r>
        </a:p>
      </dgm:t>
    </dgm:pt>
    <dgm:pt modelId="{7A146104-87AF-485F-BC8F-C430F8759854}" type="parTrans" cxnId="{35E6209B-9336-45DE-AB0C-641A6BDF9ED8}">
      <dgm:prSet/>
      <dgm:spPr/>
      <dgm:t>
        <a:bodyPr/>
        <a:lstStyle/>
        <a:p>
          <a:endParaRPr lang="en-US"/>
        </a:p>
      </dgm:t>
    </dgm:pt>
    <dgm:pt modelId="{C6C3A3A2-AF14-4EC9-946F-0BC201C74184}" type="sibTrans" cxnId="{35E6209B-9336-45DE-AB0C-641A6BDF9ED8}">
      <dgm:prSet/>
      <dgm:spPr/>
      <dgm:t>
        <a:bodyPr/>
        <a:lstStyle/>
        <a:p>
          <a:endParaRPr lang="en-US"/>
        </a:p>
      </dgm:t>
    </dgm:pt>
    <dgm:pt modelId="{41ED1312-6E0D-4F56-AA0E-A7950ADAE3EF}">
      <dgm:prSet phldrT="[Text]"/>
      <dgm:spPr/>
      <dgm:t>
        <a:bodyPr/>
        <a:lstStyle/>
        <a:p>
          <a:r>
            <a:rPr lang="en-US"/>
            <a:t>Data Literacy Foundations</a:t>
          </a:r>
        </a:p>
      </dgm:t>
      <dgm:extLst>
        <a:ext uri="{E40237B7-FDA0-4F09-8148-C483321AD2D9}">
          <dgm14:cNvPr xmlns:dgm14="http://schemas.microsoft.com/office/drawing/2010/diagram" id="0" name="" descr="&#10;1st Chart: New Videos:&#10;- Per Capita&#10;-How to Write and Executive Summary&#10;-Data Storytelling&#10;-Spotting Data Entry Errors&#10;-Sampling Methods&#10;-Bias in Data Collection&#10;&#10;2nd Chart: Video Library&#10;- Data Literacy Foundations&#10;-Master the Language of Data Visualizations&#10;-Misleading Charts&#10;-Credibility&#10;-Quantitative vs Qualitative&#10;-Structured and Unstructured Data&#10;-Mean, Median, and Mode&#10;-Misleading Statistics&#10;-Polls and Margin of Error&#10;-Correlation vs Causation&#10;-Probability and Risk&#10;-Boolean Logic&#10;-You are the Product"/>
        </a:ext>
      </dgm:extLst>
    </dgm:pt>
    <dgm:pt modelId="{B9B3DDFA-2473-4948-8E0A-911ADB2E976D}" type="parTrans" cxnId="{5AFC506F-ED37-4132-90AD-4F87A5D387B4}">
      <dgm:prSet/>
      <dgm:spPr/>
      <dgm:t>
        <a:bodyPr/>
        <a:lstStyle/>
        <a:p>
          <a:endParaRPr lang="en-US"/>
        </a:p>
      </dgm:t>
    </dgm:pt>
    <dgm:pt modelId="{DD4EA98D-EC8D-4FEA-98D0-88527F1D7BFF}" type="sibTrans" cxnId="{5AFC506F-ED37-4132-90AD-4F87A5D387B4}">
      <dgm:prSet/>
      <dgm:spPr/>
      <dgm:t>
        <a:bodyPr/>
        <a:lstStyle/>
        <a:p>
          <a:endParaRPr lang="en-US"/>
        </a:p>
      </dgm:t>
    </dgm:pt>
    <dgm:pt modelId="{CB2A18B1-6972-4CD0-AA37-93E9A673ED38}">
      <dgm:prSet/>
      <dgm:spPr/>
      <dgm:t>
        <a:bodyPr/>
        <a:lstStyle/>
        <a:p>
          <a:r>
            <a:rPr lang="en-US"/>
            <a:t>Per Capita</a:t>
          </a:r>
        </a:p>
      </dgm:t>
    </dgm:pt>
    <dgm:pt modelId="{F9CE4E73-048C-4F7C-B461-DC675D77A4C2}" type="parTrans" cxnId="{60F3EE34-A46E-4AFA-B4A1-52A9DA9FAB87}">
      <dgm:prSet/>
      <dgm:spPr/>
      <dgm:t>
        <a:bodyPr/>
        <a:lstStyle/>
        <a:p>
          <a:endParaRPr lang="en-US"/>
        </a:p>
      </dgm:t>
    </dgm:pt>
    <dgm:pt modelId="{9423A74B-DB2C-4E5D-BDD3-23C1EDD04E23}" type="sibTrans" cxnId="{60F3EE34-A46E-4AFA-B4A1-52A9DA9FAB87}">
      <dgm:prSet/>
      <dgm:spPr/>
      <dgm:t>
        <a:bodyPr/>
        <a:lstStyle/>
        <a:p>
          <a:endParaRPr lang="en-US"/>
        </a:p>
      </dgm:t>
    </dgm:pt>
    <dgm:pt modelId="{F9D7548B-1CFB-4A48-B412-4A82D6A71192}">
      <dgm:prSet/>
      <dgm:spPr/>
      <dgm:t>
        <a:bodyPr/>
        <a:lstStyle/>
        <a:p>
          <a:r>
            <a:rPr lang="en-US"/>
            <a:t>How to Write an Executive Summary</a:t>
          </a:r>
        </a:p>
      </dgm:t>
    </dgm:pt>
    <dgm:pt modelId="{62A2AF6C-66FF-4946-9C3D-342850E66C37}" type="parTrans" cxnId="{AF0DD818-6DA8-48EF-A9A1-5DA9E64C851C}">
      <dgm:prSet/>
      <dgm:spPr/>
      <dgm:t>
        <a:bodyPr/>
        <a:lstStyle/>
        <a:p>
          <a:endParaRPr lang="en-US"/>
        </a:p>
      </dgm:t>
    </dgm:pt>
    <dgm:pt modelId="{8EE777A5-4EE5-40EE-935A-BD0F929D2C91}" type="sibTrans" cxnId="{AF0DD818-6DA8-48EF-A9A1-5DA9E64C851C}">
      <dgm:prSet/>
      <dgm:spPr/>
      <dgm:t>
        <a:bodyPr/>
        <a:lstStyle/>
        <a:p>
          <a:endParaRPr lang="en-US"/>
        </a:p>
      </dgm:t>
    </dgm:pt>
    <dgm:pt modelId="{E96D8ED5-1C46-4276-A53C-1D75FE79D805}">
      <dgm:prSet/>
      <dgm:spPr/>
      <dgm:t>
        <a:bodyPr/>
        <a:lstStyle/>
        <a:p>
          <a:r>
            <a:rPr lang="en-US"/>
            <a:t>Data Storytelling</a:t>
          </a:r>
        </a:p>
      </dgm:t>
    </dgm:pt>
    <dgm:pt modelId="{6DBCE6EC-2DF8-4F61-A2F8-5E16CFE6CCEF}" type="parTrans" cxnId="{A6B66B12-12A2-4E88-99E9-79AC7CCC9FE1}">
      <dgm:prSet/>
      <dgm:spPr/>
      <dgm:t>
        <a:bodyPr/>
        <a:lstStyle/>
        <a:p>
          <a:endParaRPr lang="en-US"/>
        </a:p>
      </dgm:t>
    </dgm:pt>
    <dgm:pt modelId="{DB7402AD-C0AC-4F73-B0E4-689B1CD4244C}" type="sibTrans" cxnId="{A6B66B12-12A2-4E88-99E9-79AC7CCC9FE1}">
      <dgm:prSet/>
      <dgm:spPr/>
      <dgm:t>
        <a:bodyPr/>
        <a:lstStyle/>
        <a:p>
          <a:endParaRPr lang="en-US"/>
        </a:p>
      </dgm:t>
    </dgm:pt>
    <dgm:pt modelId="{509F2813-B48A-45BA-B376-1C29E67B5E71}">
      <dgm:prSet/>
      <dgm:spPr/>
      <dgm:t>
        <a:bodyPr/>
        <a:lstStyle/>
        <a:p>
          <a:r>
            <a:rPr lang="en-US"/>
            <a:t>Spotting Data Entry Errors</a:t>
          </a:r>
        </a:p>
      </dgm:t>
    </dgm:pt>
    <dgm:pt modelId="{3F263BF6-D694-4B0E-97E5-5D34CCAB86CC}" type="parTrans" cxnId="{61C34CF4-C003-4DB1-8BD0-5CECB9BC9C7E}">
      <dgm:prSet/>
      <dgm:spPr/>
      <dgm:t>
        <a:bodyPr/>
        <a:lstStyle/>
        <a:p>
          <a:endParaRPr lang="en-US"/>
        </a:p>
      </dgm:t>
    </dgm:pt>
    <dgm:pt modelId="{AD55FCEC-C4E3-40F3-9BEA-D7D85B9D2527}" type="sibTrans" cxnId="{61C34CF4-C003-4DB1-8BD0-5CECB9BC9C7E}">
      <dgm:prSet/>
      <dgm:spPr/>
      <dgm:t>
        <a:bodyPr/>
        <a:lstStyle/>
        <a:p>
          <a:endParaRPr lang="en-US"/>
        </a:p>
      </dgm:t>
    </dgm:pt>
    <dgm:pt modelId="{83EFF575-9256-416F-A9AB-1802281D00C6}">
      <dgm:prSet/>
      <dgm:spPr/>
      <dgm:t>
        <a:bodyPr/>
        <a:lstStyle/>
        <a:p>
          <a:r>
            <a:rPr lang="en-US"/>
            <a:t>Sampling Methods</a:t>
          </a:r>
        </a:p>
      </dgm:t>
    </dgm:pt>
    <dgm:pt modelId="{9542EFA7-7CD9-405C-849F-235C8503C8BC}" type="parTrans" cxnId="{BCFABEAF-780A-4A34-8B6C-4323FA0D5009}">
      <dgm:prSet/>
      <dgm:spPr/>
      <dgm:t>
        <a:bodyPr/>
        <a:lstStyle/>
        <a:p>
          <a:endParaRPr lang="en-US"/>
        </a:p>
      </dgm:t>
    </dgm:pt>
    <dgm:pt modelId="{CAD8B87D-59A2-4328-981C-316AF71A75D6}" type="sibTrans" cxnId="{BCFABEAF-780A-4A34-8B6C-4323FA0D5009}">
      <dgm:prSet/>
      <dgm:spPr/>
      <dgm:t>
        <a:bodyPr/>
        <a:lstStyle/>
        <a:p>
          <a:endParaRPr lang="en-US"/>
        </a:p>
      </dgm:t>
    </dgm:pt>
    <dgm:pt modelId="{B1AACE54-BE52-454E-ABF2-18A94840B087}">
      <dgm:prSet/>
      <dgm:spPr/>
      <dgm:t>
        <a:bodyPr/>
        <a:lstStyle/>
        <a:p>
          <a:r>
            <a:rPr lang="en-US"/>
            <a:t>Bias in Data Collection</a:t>
          </a:r>
        </a:p>
      </dgm:t>
    </dgm:pt>
    <dgm:pt modelId="{40A46642-52F4-495A-99C9-899F6FD43FE5}" type="parTrans" cxnId="{CE81847F-05C7-4A7E-BB9E-34B1F77FF219}">
      <dgm:prSet/>
      <dgm:spPr/>
      <dgm:t>
        <a:bodyPr/>
        <a:lstStyle/>
        <a:p>
          <a:endParaRPr lang="en-US"/>
        </a:p>
      </dgm:t>
    </dgm:pt>
    <dgm:pt modelId="{835ED4DF-1D91-49B0-9C2C-38D3E366854D}" type="sibTrans" cxnId="{CE81847F-05C7-4A7E-BB9E-34B1F77FF219}">
      <dgm:prSet/>
      <dgm:spPr/>
      <dgm:t>
        <a:bodyPr/>
        <a:lstStyle/>
        <a:p>
          <a:endParaRPr lang="en-US"/>
        </a:p>
      </dgm:t>
    </dgm:pt>
    <dgm:pt modelId="{EA4BD602-C36A-4ECD-9C90-7DE43665FA40}">
      <dgm:prSet phldrT="[Text]"/>
      <dgm:spPr/>
      <dgm:t>
        <a:bodyPr/>
        <a:lstStyle/>
        <a:p>
          <a:r>
            <a:rPr lang="en-US"/>
            <a:t>Credibility</a:t>
          </a:r>
        </a:p>
      </dgm:t>
    </dgm:pt>
    <dgm:pt modelId="{67CEE696-87B9-4447-97D0-0B884A9E94B9}" type="parTrans" cxnId="{AB2F4020-009B-4B92-A99E-C5664603F5D7}">
      <dgm:prSet/>
      <dgm:spPr/>
      <dgm:t>
        <a:bodyPr/>
        <a:lstStyle/>
        <a:p>
          <a:endParaRPr lang="en-US"/>
        </a:p>
      </dgm:t>
    </dgm:pt>
    <dgm:pt modelId="{2ECCC1DC-1941-4285-A698-AB755E0C22BC}" type="sibTrans" cxnId="{AB2F4020-009B-4B92-A99E-C5664603F5D7}">
      <dgm:prSet/>
      <dgm:spPr/>
      <dgm:t>
        <a:bodyPr/>
        <a:lstStyle/>
        <a:p>
          <a:endParaRPr lang="en-US"/>
        </a:p>
      </dgm:t>
    </dgm:pt>
    <dgm:pt modelId="{CE08CD76-0B83-47E7-AB70-CA811630828E}">
      <dgm:prSet phldrT="[Text]"/>
      <dgm:spPr/>
      <dgm:t>
        <a:bodyPr/>
        <a:lstStyle/>
        <a:p>
          <a:r>
            <a:rPr lang="en-US"/>
            <a:t>Quantitative vs Qualitative</a:t>
          </a:r>
        </a:p>
      </dgm:t>
    </dgm:pt>
    <dgm:pt modelId="{4DAC10E7-0BA6-4288-BD79-1BA3705A21ED}" type="parTrans" cxnId="{6CBEEBC1-8C01-4A10-941D-EF225983089D}">
      <dgm:prSet/>
      <dgm:spPr/>
      <dgm:t>
        <a:bodyPr/>
        <a:lstStyle/>
        <a:p>
          <a:endParaRPr lang="en-US"/>
        </a:p>
      </dgm:t>
    </dgm:pt>
    <dgm:pt modelId="{A5928888-8063-434B-9CAC-128524AA8222}" type="sibTrans" cxnId="{6CBEEBC1-8C01-4A10-941D-EF225983089D}">
      <dgm:prSet/>
      <dgm:spPr/>
      <dgm:t>
        <a:bodyPr/>
        <a:lstStyle/>
        <a:p>
          <a:endParaRPr lang="en-US"/>
        </a:p>
      </dgm:t>
    </dgm:pt>
    <dgm:pt modelId="{719E736E-0DA9-41C7-86AD-DD19FBB2BB25}">
      <dgm:prSet phldrT="[Text]"/>
      <dgm:spPr/>
      <dgm:t>
        <a:bodyPr/>
        <a:lstStyle/>
        <a:p>
          <a:r>
            <a:rPr lang="en-US"/>
            <a:t>Structured and Unstructured Data</a:t>
          </a:r>
        </a:p>
      </dgm:t>
    </dgm:pt>
    <dgm:pt modelId="{560CC417-31B9-4CC5-AEE7-C037429BC666}" type="parTrans" cxnId="{04D3A688-9DE9-404D-988A-AD1F9C9566B4}">
      <dgm:prSet/>
      <dgm:spPr/>
      <dgm:t>
        <a:bodyPr/>
        <a:lstStyle/>
        <a:p>
          <a:endParaRPr lang="en-US"/>
        </a:p>
      </dgm:t>
    </dgm:pt>
    <dgm:pt modelId="{A8C5DDB6-1BAA-44F7-94AD-28433F998B0A}" type="sibTrans" cxnId="{04D3A688-9DE9-404D-988A-AD1F9C9566B4}">
      <dgm:prSet/>
      <dgm:spPr/>
      <dgm:t>
        <a:bodyPr/>
        <a:lstStyle/>
        <a:p>
          <a:endParaRPr lang="en-US"/>
        </a:p>
      </dgm:t>
    </dgm:pt>
    <dgm:pt modelId="{09A61DAB-01F3-49CD-B51D-E9F3CECC8762}">
      <dgm:prSet phldrT="[Text]"/>
      <dgm:spPr/>
      <dgm:t>
        <a:bodyPr/>
        <a:lstStyle/>
        <a:p>
          <a:r>
            <a:rPr lang="en-US"/>
            <a:t>Mean, Median, Mode</a:t>
          </a:r>
        </a:p>
      </dgm:t>
    </dgm:pt>
    <dgm:pt modelId="{DCA3746F-A6DD-45DA-BFAE-F6DEF7A8ACE2}" type="parTrans" cxnId="{024D55AB-BB48-4201-846F-1CCEB18E0DF2}">
      <dgm:prSet/>
      <dgm:spPr/>
      <dgm:t>
        <a:bodyPr/>
        <a:lstStyle/>
        <a:p>
          <a:endParaRPr lang="en-US"/>
        </a:p>
      </dgm:t>
    </dgm:pt>
    <dgm:pt modelId="{64465E27-9A71-49A5-A51F-9D9F89165417}" type="sibTrans" cxnId="{024D55AB-BB48-4201-846F-1CCEB18E0DF2}">
      <dgm:prSet/>
      <dgm:spPr/>
      <dgm:t>
        <a:bodyPr/>
        <a:lstStyle/>
        <a:p>
          <a:endParaRPr lang="en-US"/>
        </a:p>
      </dgm:t>
    </dgm:pt>
    <dgm:pt modelId="{4C1FDCD5-F2C3-4FAD-986F-8494432EB810}">
      <dgm:prSet phldrT="[Text]"/>
      <dgm:spPr/>
      <dgm:t>
        <a:bodyPr/>
        <a:lstStyle/>
        <a:p>
          <a:r>
            <a:rPr lang="en-US"/>
            <a:t>Misleading Statistics</a:t>
          </a:r>
        </a:p>
      </dgm:t>
    </dgm:pt>
    <dgm:pt modelId="{D448906D-4BC6-4C7A-8EB1-D738C67EF37D}" type="parTrans" cxnId="{742A3353-7F4A-4C2D-9E66-869FC843B3D4}">
      <dgm:prSet/>
      <dgm:spPr/>
      <dgm:t>
        <a:bodyPr/>
        <a:lstStyle/>
        <a:p>
          <a:endParaRPr lang="en-US"/>
        </a:p>
      </dgm:t>
    </dgm:pt>
    <dgm:pt modelId="{1FAD645A-7F98-4C37-9E8B-3026E4306ED2}" type="sibTrans" cxnId="{742A3353-7F4A-4C2D-9E66-869FC843B3D4}">
      <dgm:prSet/>
      <dgm:spPr/>
      <dgm:t>
        <a:bodyPr/>
        <a:lstStyle/>
        <a:p>
          <a:endParaRPr lang="en-US"/>
        </a:p>
      </dgm:t>
    </dgm:pt>
    <dgm:pt modelId="{4EB0F1E6-2129-4574-8254-A56951AF5E0C}">
      <dgm:prSet phldrT="[Text]"/>
      <dgm:spPr/>
      <dgm:t>
        <a:bodyPr/>
        <a:lstStyle/>
        <a:p>
          <a:r>
            <a:rPr lang="en-US"/>
            <a:t>Polls and Margin of Error</a:t>
          </a:r>
        </a:p>
      </dgm:t>
    </dgm:pt>
    <dgm:pt modelId="{4FDB5B05-56A2-48BE-847E-76D1986EFF15}" type="parTrans" cxnId="{2C7BC9CA-ED89-4F95-BCC8-46906DC8F09F}">
      <dgm:prSet/>
      <dgm:spPr/>
      <dgm:t>
        <a:bodyPr/>
        <a:lstStyle/>
        <a:p>
          <a:endParaRPr lang="en-US"/>
        </a:p>
      </dgm:t>
    </dgm:pt>
    <dgm:pt modelId="{668E006E-3137-40E4-97CB-C22F0E5D27B1}" type="sibTrans" cxnId="{2C7BC9CA-ED89-4F95-BCC8-46906DC8F09F}">
      <dgm:prSet/>
      <dgm:spPr/>
      <dgm:t>
        <a:bodyPr/>
        <a:lstStyle/>
        <a:p>
          <a:endParaRPr lang="en-US"/>
        </a:p>
      </dgm:t>
    </dgm:pt>
    <dgm:pt modelId="{D922BF8E-4F2B-4B6F-A5CB-9B6B6ECC11E2}">
      <dgm:prSet phldrT="[Text]"/>
      <dgm:spPr/>
      <dgm:t>
        <a:bodyPr/>
        <a:lstStyle/>
        <a:p>
          <a:r>
            <a:rPr lang="en-US"/>
            <a:t>Correlation vs Causation</a:t>
          </a:r>
        </a:p>
      </dgm:t>
    </dgm:pt>
    <dgm:pt modelId="{43AE4720-E587-4A7C-8CA5-6DC0AE2FB0A2}" type="parTrans" cxnId="{C543578B-DC65-4F5F-9E5E-FD719F7BFE8D}">
      <dgm:prSet/>
      <dgm:spPr/>
      <dgm:t>
        <a:bodyPr/>
        <a:lstStyle/>
        <a:p>
          <a:endParaRPr lang="en-US"/>
        </a:p>
      </dgm:t>
    </dgm:pt>
    <dgm:pt modelId="{40FD40A4-3B6F-4C96-BC10-563D99479F34}" type="sibTrans" cxnId="{C543578B-DC65-4F5F-9E5E-FD719F7BFE8D}">
      <dgm:prSet/>
      <dgm:spPr/>
      <dgm:t>
        <a:bodyPr/>
        <a:lstStyle/>
        <a:p>
          <a:endParaRPr lang="en-US"/>
        </a:p>
      </dgm:t>
    </dgm:pt>
    <dgm:pt modelId="{1F6A2E7F-EAA1-4CF2-A521-B198D6B713F8}">
      <dgm:prSet phldrT="[Text]"/>
      <dgm:spPr/>
      <dgm:t>
        <a:bodyPr/>
        <a:lstStyle/>
        <a:p>
          <a:r>
            <a:rPr lang="en-US"/>
            <a:t>Probability and Risk</a:t>
          </a:r>
        </a:p>
      </dgm:t>
    </dgm:pt>
    <dgm:pt modelId="{82C24D82-9A1B-475D-8045-4261A1710E24}" type="parTrans" cxnId="{EC163B54-01A9-40F2-B1ED-EA7161D854A7}">
      <dgm:prSet/>
      <dgm:spPr/>
      <dgm:t>
        <a:bodyPr/>
        <a:lstStyle/>
        <a:p>
          <a:endParaRPr lang="en-US"/>
        </a:p>
      </dgm:t>
    </dgm:pt>
    <dgm:pt modelId="{B0D13033-53A8-4741-92E6-CF97CBCB082D}" type="sibTrans" cxnId="{EC163B54-01A9-40F2-B1ED-EA7161D854A7}">
      <dgm:prSet/>
      <dgm:spPr/>
      <dgm:t>
        <a:bodyPr/>
        <a:lstStyle/>
        <a:p>
          <a:endParaRPr lang="en-US"/>
        </a:p>
      </dgm:t>
    </dgm:pt>
    <dgm:pt modelId="{53869681-E4E7-44EB-93D8-ED21BA9867C4}">
      <dgm:prSet phldrT="[Text]"/>
      <dgm:spPr/>
      <dgm:t>
        <a:bodyPr/>
        <a:lstStyle/>
        <a:p>
          <a:r>
            <a:rPr lang="en-US"/>
            <a:t>Boolean Logic</a:t>
          </a:r>
        </a:p>
      </dgm:t>
    </dgm:pt>
    <dgm:pt modelId="{A67588A6-8F18-490E-9ABB-DBAF03CA03DF}" type="parTrans" cxnId="{640A555D-3DE5-4B0A-8D96-7B72AB13CB6D}">
      <dgm:prSet/>
      <dgm:spPr/>
      <dgm:t>
        <a:bodyPr/>
        <a:lstStyle/>
        <a:p>
          <a:endParaRPr lang="en-US"/>
        </a:p>
      </dgm:t>
    </dgm:pt>
    <dgm:pt modelId="{AC14E64F-4FF7-469F-824B-1163BF32D6C9}" type="sibTrans" cxnId="{640A555D-3DE5-4B0A-8D96-7B72AB13CB6D}">
      <dgm:prSet/>
      <dgm:spPr/>
      <dgm:t>
        <a:bodyPr/>
        <a:lstStyle/>
        <a:p>
          <a:endParaRPr lang="en-US"/>
        </a:p>
      </dgm:t>
    </dgm:pt>
    <dgm:pt modelId="{8CBAAF34-C1AF-49D4-99AC-D5DECE5F5413}">
      <dgm:prSet phldrT="[Text]"/>
      <dgm:spPr/>
      <dgm:t>
        <a:bodyPr/>
        <a:lstStyle/>
        <a:p>
          <a:r>
            <a:rPr lang="en-US"/>
            <a:t>You are the Product</a:t>
          </a:r>
        </a:p>
      </dgm:t>
    </dgm:pt>
    <dgm:pt modelId="{756F3EB2-A60B-4EC1-8D88-49B28D7CEAA3}" type="parTrans" cxnId="{86A6B906-9973-41DB-9989-1E2932244ED5}">
      <dgm:prSet/>
      <dgm:spPr/>
      <dgm:t>
        <a:bodyPr/>
        <a:lstStyle/>
        <a:p>
          <a:endParaRPr lang="en-US"/>
        </a:p>
      </dgm:t>
    </dgm:pt>
    <dgm:pt modelId="{1DFA9C23-251A-44A6-B6A1-62742D5869D6}" type="sibTrans" cxnId="{86A6B906-9973-41DB-9989-1E2932244ED5}">
      <dgm:prSet/>
      <dgm:spPr/>
      <dgm:t>
        <a:bodyPr/>
        <a:lstStyle/>
        <a:p>
          <a:endParaRPr lang="en-US"/>
        </a:p>
      </dgm:t>
    </dgm:pt>
    <dgm:pt modelId="{66809548-EEC4-4D84-B02B-263BF8A240F2}">
      <dgm:prSet phldrT="[Text]"/>
      <dgm:spPr/>
      <dgm:t>
        <a:bodyPr/>
        <a:lstStyle/>
        <a:p>
          <a:r>
            <a:rPr lang="en-US"/>
            <a:t>Master the Language of Data Visualizations</a:t>
          </a:r>
        </a:p>
      </dgm:t>
    </dgm:pt>
    <dgm:pt modelId="{3735D2DF-F083-40C1-81E7-3640D4A828FC}" type="parTrans" cxnId="{030F91AC-E031-4886-9D9C-6F8E998CDC6D}">
      <dgm:prSet/>
      <dgm:spPr/>
      <dgm:t>
        <a:bodyPr/>
        <a:lstStyle/>
        <a:p>
          <a:endParaRPr lang="en-US"/>
        </a:p>
      </dgm:t>
    </dgm:pt>
    <dgm:pt modelId="{61522C91-7337-4379-BFF9-1B75B16C2E87}" type="sibTrans" cxnId="{030F91AC-E031-4886-9D9C-6F8E998CDC6D}">
      <dgm:prSet/>
      <dgm:spPr/>
      <dgm:t>
        <a:bodyPr/>
        <a:lstStyle/>
        <a:p>
          <a:endParaRPr lang="en-US"/>
        </a:p>
      </dgm:t>
    </dgm:pt>
    <dgm:pt modelId="{E1839A46-03C1-4A38-8682-948D54B63B62}">
      <dgm:prSet phldrT="[Text]"/>
      <dgm:spPr/>
      <dgm:t>
        <a:bodyPr/>
        <a:lstStyle/>
        <a:p>
          <a:r>
            <a:rPr lang="en-US"/>
            <a:t>Misleading Charts</a:t>
          </a:r>
        </a:p>
      </dgm:t>
    </dgm:pt>
    <dgm:pt modelId="{A213C3A8-08B1-436E-9439-29C317CB255D}" type="parTrans" cxnId="{843439AC-CA16-4594-BEAE-FA555A3EF1D7}">
      <dgm:prSet/>
      <dgm:spPr/>
      <dgm:t>
        <a:bodyPr/>
        <a:lstStyle/>
        <a:p>
          <a:endParaRPr lang="en-US"/>
        </a:p>
      </dgm:t>
    </dgm:pt>
    <dgm:pt modelId="{AAB64B13-68B3-4D53-84B6-FD616CDAE278}" type="sibTrans" cxnId="{843439AC-CA16-4594-BEAE-FA555A3EF1D7}">
      <dgm:prSet/>
      <dgm:spPr/>
      <dgm:t>
        <a:bodyPr/>
        <a:lstStyle/>
        <a:p>
          <a:endParaRPr lang="en-US"/>
        </a:p>
      </dgm:t>
    </dgm:pt>
    <dgm:pt modelId="{AC5B946C-7607-4A31-8E65-65F8B59A16E6}" type="pres">
      <dgm:prSet presAssocID="{272E388F-96E4-4057-92F1-BE79606282ED}" presName="Name0" presStyleCnt="0">
        <dgm:presLayoutVars>
          <dgm:dir/>
          <dgm:animLvl val="lvl"/>
          <dgm:resizeHandles val="exact"/>
        </dgm:presLayoutVars>
      </dgm:prSet>
      <dgm:spPr/>
    </dgm:pt>
    <dgm:pt modelId="{45CA5D56-D9E5-4534-94ED-7311824E5ED9}" type="pres">
      <dgm:prSet presAssocID="{F0E6710C-6489-433D-B63B-395079324AF6}" presName="composite" presStyleCnt="0"/>
      <dgm:spPr/>
    </dgm:pt>
    <dgm:pt modelId="{B36047CB-C334-4F9B-9D49-32943A281445}" type="pres">
      <dgm:prSet presAssocID="{F0E6710C-6489-433D-B63B-395079324AF6}" presName="parTx" presStyleLbl="alignNode1" presStyleIdx="0" presStyleCnt="2">
        <dgm:presLayoutVars>
          <dgm:chMax val="0"/>
          <dgm:chPref val="0"/>
          <dgm:bulletEnabled val="1"/>
        </dgm:presLayoutVars>
      </dgm:prSet>
      <dgm:spPr/>
    </dgm:pt>
    <dgm:pt modelId="{0D41D873-E6AF-4174-A616-CE662F6A0184}" type="pres">
      <dgm:prSet presAssocID="{F0E6710C-6489-433D-B63B-395079324AF6}" presName="desTx" presStyleLbl="alignAccFollowNode1" presStyleIdx="0" presStyleCnt="2">
        <dgm:presLayoutVars>
          <dgm:bulletEnabled val="1"/>
        </dgm:presLayoutVars>
      </dgm:prSet>
      <dgm:spPr/>
    </dgm:pt>
    <dgm:pt modelId="{44A076B2-9452-4F74-BFDA-4199EA92B8AC}" type="pres">
      <dgm:prSet presAssocID="{D35BA0C9-5899-4D10-88D5-882826934FC7}" presName="space" presStyleCnt="0"/>
      <dgm:spPr/>
    </dgm:pt>
    <dgm:pt modelId="{82B00B64-97ED-4C16-97AF-8FF50384C37B}" type="pres">
      <dgm:prSet presAssocID="{B7C97B80-C228-478D-A236-ED1E124F741B}" presName="composite" presStyleCnt="0"/>
      <dgm:spPr/>
    </dgm:pt>
    <dgm:pt modelId="{330CD04A-C8D2-4A3A-B7B7-474CC9CD35C5}" type="pres">
      <dgm:prSet presAssocID="{B7C97B80-C228-478D-A236-ED1E124F741B}" presName="parTx" presStyleLbl="alignNode1" presStyleIdx="1" presStyleCnt="2">
        <dgm:presLayoutVars>
          <dgm:chMax val="0"/>
          <dgm:chPref val="0"/>
          <dgm:bulletEnabled val="1"/>
        </dgm:presLayoutVars>
      </dgm:prSet>
      <dgm:spPr/>
    </dgm:pt>
    <dgm:pt modelId="{2A39617B-B4F5-48DF-806E-4A1986C5D08A}" type="pres">
      <dgm:prSet presAssocID="{B7C97B80-C228-478D-A236-ED1E124F741B}" presName="desTx" presStyleLbl="alignAccFollowNode1" presStyleIdx="1" presStyleCnt="2">
        <dgm:presLayoutVars>
          <dgm:bulletEnabled val="1"/>
        </dgm:presLayoutVars>
      </dgm:prSet>
      <dgm:spPr/>
    </dgm:pt>
  </dgm:ptLst>
  <dgm:cxnLst>
    <dgm:cxn modelId="{86A6B906-9973-41DB-9989-1E2932244ED5}" srcId="{B7C97B80-C228-478D-A236-ED1E124F741B}" destId="{8CBAAF34-C1AF-49D4-99AC-D5DECE5F5413}" srcOrd="12" destOrd="0" parTransId="{756F3EB2-A60B-4EC1-8D88-49B28D7CEAA3}" sibTransId="{1DFA9C23-251A-44A6-B6A1-62742D5869D6}"/>
    <dgm:cxn modelId="{A6B66B12-12A2-4E88-99E9-79AC7CCC9FE1}" srcId="{F0E6710C-6489-433D-B63B-395079324AF6}" destId="{E96D8ED5-1C46-4276-A53C-1D75FE79D805}" srcOrd="2" destOrd="0" parTransId="{6DBCE6EC-2DF8-4F61-A2F8-5E16CFE6CCEF}" sibTransId="{DB7402AD-C0AC-4F73-B0E4-689B1CD4244C}"/>
    <dgm:cxn modelId="{2304BB14-4B4C-4E15-B869-3B278DEF105E}" type="presOf" srcId="{F0E6710C-6489-433D-B63B-395079324AF6}" destId="{B36047CB-C334-4F9B-9D49-32943A281445}" srcOrd="0" destOrd="0" presId="urn:microsoft.com/office/officeart/2005/8/layout/hList1"/>
    <dgm:cxn modelId="{AF0DD818-6DA8-48EF-A9A1-5DA9E64C851C}" srcId="{F0E6710C-6489-433D-B63B-395079324AF6}" destId="{F9D7548B-1CFB-4A48-B412-4A82D6A71192}" srcOrd="1" destOrd="0" parTransId="{62A2AF6C-66FF-4946-9C3D-342850E66C37}" sibTransId="{8EE777A5-4EE5-40EE-935A-BD0F929D2C91}"/>
    <dgm:cxn modelId="{AB2F4020-009B-4B92-A99E-C5664603F5D7}" srcId="{B7C97B80-C228-478D-A236-ED1E124F741B}" destId="{EA4BD602-C36A-4ECD-9C90-7DE43665FA40}" srcOrd="3" destOrd="0" parTransId="{67CEE696-87B9-4447-97D0-0B884A9E94B9}" sibTransId="{2ECCC1DC-1941-4285-A698-AB755E0C22BC}"/>
    <dgm:cxn modelId="{3019BD32-B24E-4F32-95E5-066C72092205}" type="presOf" srcId="{EA4BD602-C36A-4ECD-9C90-7DE43665FA40}" destId="{2A39617B-B4F5-48DF-806E-4A1986C5D08A}" srcOrd="0" destOrd="3" presId="urn:microsoft.com/office/officeart/2005/8/layout/hList1"/>
    <dgm:cxn modelId="{60F3EE34-A46E-4AFA-B4A1-52A9DA9FAB87}" srcId="{F0E6710C-6489-433D-B63B-395079324AF6}" destId="{CB2A18B1-6972-4CD0-AA37-93E9A673ED38}" srcOrd="0" destOrd="0" parTransId="{F9CE4E73-048C-4F7C-B461-DC675D77A4C2}" sibTransId="{9423A74B-DB2C-4E5D-BDD3-23C1EDD04E23}"/>
    <dgm:cxn modelId="{B9AB205C-74FD-4AE3-B13F-947654340FAB}" srcId="{272E388F-96E4-4057-92F1-BE79606282ED}" destId="{F0E6710C-6489-433D-B63B-395079324AF6}" srcOrd="0" destOrd="0" parTransId="{7BFF7547-A1BE-400C-914D-CFD79FA62E93}" sibTransId="{D35BA0C9-5899-4D10-88D5-882826934FC7}"/>
    <dgm:cxn modelId="{640A555D-3DE5-4B0A-8D96-7B72AB13CB6D}" srcId="{B7C97B80-C228-478D-A236-ED1E124F741B}" destId="{53869681-E4E7-44EB-93D8-ED21BA9867C4}" srcOrd="11" destOrd="0" parTransId="{A67588A6-8F18-490E-9ABB-DBAF03CA03DF}" sibTransId="{AC14E64F-4FF7-469F-824B-1163BF32D6C9}"/>
    <dgm:cxn modelId="{A98B774D-5ADE-4079-8F84-22AA870C6FA8}" type="presOf" srcId="{E96D8ED5-1C46-4276-A53C-1D75FE79D805}" destId="{0D41D873-E6AF-4174-A616-CE662F6A0184}" srcOrd="0" destOrd="2" presId="urn:microsoft.com/office/officeart/2005/8/layout/hList1"/>
    <dgm:cxn modelId="{5AFC506F-ED37-4132-90AD-4F87A5D387B4}" srcId="{B7C97B80-C228-478D-A236-ED1E124F741B}" destId="{41ED1312-6E0D-4F56-AA0E-A7950ADAE3EF}" srcOrd="0" destOrd="0" parTransId="{B9B3DDFA-2473-4948-8E0A-911ADB2E976D}" sibTransId="{DD4EA98D-EC8D-4FEA-98D0-88527F1D7BFF}"/>
    <dgm:cxn modelId="{742A3353-7F4A-4C2D-9E66-869FC843B3D4}" srcId="{B7C97B80-C228-478D-A236-ED1E124F741B}" destId="{4C1FDCD5-F2C3-4FAD-986F-8494432EB810}" srcOrd="7" destOrd="0" parTransId="{D448906D-4BC6-4C7A-8EB1-D738C67EF37D}" sibTransId="{1FAD645A-7F98-4C37-9E8B-3026E4306ED2}"/>
    <dgm:cxn modelId="{EC163B54-01A9-40F2-B1ED-EA7161D854A7}" srcId="{B7C97B80-C228-478D-A236-ED1E124F741B}" destId="{1F6A2E7F-EAA1-4CF2-A521-B198D6B713F8}" srcOrd="10" destOrd="0" parTransId="{82C24D82-9A1B-475D-8045-4261A1710E24}" sibTransId="{B0D13033-53A8-4741-92E6-CF97CBCB082D}"/>
    <dgm:cxn modelId="{F11E1957-A53B-4640-9013-332E9B40B974}" type="presOf" srcId="{4C1FDCD5-F2C3-4FAD-986F-8494432EB810}" destId="{2A39617B-B4F5-48DF-806E-4A1986C5D08A}" srcOrd="0" destOrd="7" presId="urn:microsoft.com/office/officeart/2005/8/layout/hList1"/>
    <dgm:cxn modelId="{E61B4877-2139-449B-B5C7-F421AD073E29}" type="presOf" srcId="{53869681-E4E7-44EB-93D8-ED21BA9867C4}" destId="{2A39617B-B4F5-48DF-806E-4A1986C5D08A}" srcOrd="0" destOrd="11" presId="urn:microsoft.com/office/officeart/2005/8/layout/hList1"/>
    <dgm:cxn modelId="{EC8F627F-A5E6-42AD-B69F-D649485B4CA5}" type="presOf" srcId="{F9D7548B-1CFB-4A48-B412-4A82D6A71192}" destId="{0D41D873-E6AF-4174-A616-CE662F6A0184}" srcOrd="0" destOrd="1" presId="urn:microsoft.com/office/officeart/2005/8/layout/hList1"/>
    <dgm:cxn modelId="{CE81847F-05C7-4A7E-BB9E-34B1F77FF219}" srcId="{F0E6710C-6489-433D-B63B-395079324AF6}" destId="{B1AACE54-BE52-454E-ABF2-18A94840B087}" srcOrd="5" destOrd="0" parTransId="{40A46642-52F4-495A-99C9-899F6FD43FE5}" sibTransId="{835ED4DF-1D91-49B0-9C2C-38D3E366854D}"/>
    <dgm:cxn modelId="{60C22885-18C5-45AC-89D2-9758930095BC}" type="presOf" srcId="{509F2813-B48A-45BA-B376-1C29E67B5E71}" destId="{0D41D873-E6AF-4174-A616-CE662F6A0184}" srcOrd="0" destOrd="3" presId="urn:microsoft.com/office/officeart/2005/8/layout/hList1"/>
    <dgm:cxn modelId="{C01E0586-2B0A-4F10-B2D2-2D699CC8FBD9}" type="presOf" srcId="{E1839A46-03C1-4A38-8682-948D54B63B62}" destId="{2A39617B-B4F5-48DF-806E-4A1986C5D08A}" srcOrd="0" destOrd="2" presId="urn:microsoft.com/office/officeart/2005/8/layout/hList1"/>
    <dgm:cxn modelId="{6D8B9B87-F33D-43F3-83D2-51F6D4650F55}" type="presOf" srcId="{272E388F-96E4-4057-92F1-BE79606282ED}" destId="{AC5B946C-7607-4A31-8E65-65F8B59A16E6}" srcOrd="0" destOrd="0" presId="urn:microsoft.com/office/officeart/2005/8/layout/hList1"/>
    <dgm:cxn modelId="{04D3A688-9DE9-404D-988A-AD1F9C9566B4}" srcId="{B7C97B80-C228-478D-A236-ED1E124F741B}" destId="{719E736E-0DA9-41C7-86AD-DD19FBB2BB25}" srcOrd="5" destOrd="0" parTransId="{560CC417-31B9-4CC5-AEE7-C037429BC666}" sibTransId="{A8C5DDB6-1BAA-44F7-94AD-28433F998B0A}"/>
    <dgm:cxn modelId="{C543578B-DC65-4F5F-9E5E-FD719F7BFE8D}" srcId="{B7C97B80-C228-478D-A236-ED1E124F741B}" destId="{D922BF8E-4F2B-4B6F-A5CB-9B6B6ECC11E2}" srcOrd="9" destOrd="0" parTransId="{43AE4720-E587-4A7C-8CA5-6DC0AE2FB0A2}" sibTransId="{40FD40A4-3B6F-4C96-BC10-563D99479F34}"/>
    <dgm:cxn modelId="{B2653D97-F2B4-4521-ABE1-D7FBC1A28CD0}" type="presOf" srcId="{CE08CD76-0B83-47E7-AB70-CA811630828E}" destId="{2A39617B-B4F5-48DF-806E-4A1986C5D08A}" srcOrd="0" destOrd="4" presId="urn:microsoft.com/office/officeart/2005/8/layout/hList1"/>
    <dgm:cxn modelId="{5CCADF9A-1983-4AFB-A849-BEAF9CBE5C78}" type="presOf" srcId="{83EFF575-9256-416F-A9AB-1802281D00C6}" destId="{0D41D873-E6AF-4174-A616-CE662F6A0184}" srcOrd="0" destOrd="4" presId="urn:microsoft.com/office/officeart/2005/8/layout/hList1"/>
    <dgm:cxn modelId="{35E6209B-9336-45DE-AB0C-641A6BDF9ED8}" srcId="{272E388F-96E4-4057-92F1-BE79606282ED}" destId="{B7C97B80-C228-478D-A236-ED1E124F741B}" srcOrd="1" destOrd="0" parTransId="{7A146104-87AF-485F-BC8F-C430F8759854}" sibTransId="{C6C3A3A2-AF14-4EC9-946F-0BC201C74184}"/>
    <dgm:cxn modelId="{094CD39E-3410-46F7-BBCD-19954A90462E}" type="presOf" srcId="{66809548-EEC4-4D84-B02B-263BF8A240F2}" destId="{2A39617B-B4F5-48DF-806E-4A1986C5D08A}" srcOrd="0" destOrd="1" presId="urn:microsoft.com/office/officeart/2005/8/layout/hList1"/>
    <dgm:cxn modelId="{4E30FB9F-DAA9-4907-9D1D-E56BC5A24634}" type="presOf" srcId="{CB2A18B1-6972-4CD0-AA37-93E9A673ED38}" destId="{0D41D873-E6AF-4174-A616-CE662F6A0184}" srcOrd="0" destOrd="0" presId="urn:microsoft.com/office/officeart/2005/8/layout/hList1"/>
    <dgm:cxn modelId="{FCC11FA0-30F6-40AA-831B-96B489638A09}" type="presOf" srcId="{719E736E-0DA9-41C7-86AD-DD19FBB2BB25}" destId="{2A39617B-B4F5-48DF-806E-4A1986C5D08A}" srcOrd="0" destOrd="5" presId="urn:microsoft.com/office/officeart/2005/8/layout/hList1"/>
    <dgm:cxn modelId="{024D55AB-BB48-4201-846F-1CCEB18E0DF2}" srcId="{B7C97B80-C228-478D-A236-ED1E124F741B}" destId="{09A61DAB-01F3-49CD-B51D-E9F3CECC8762}" srcOrd="6" destOrd="0" parTransId="{DCA3746F-A6DD-45DA-BFAE-F6DEF7A8ACE2}" sibTransId="{64465E27-9A71-49A5-A51F-9D9F89165417}"/>
    <dgm:cxn modelId="{843439AC-CA16-4594-BEAE-FA555A3EF1D7}" srcId="{B7C97B80-C228-478D-A236-ED1E124F741B}" destId="{E1839A46-03C1-4A38-8682-948D54B63B62}" srcOrd="2" destOrd="0" parTransId="{A213C3A8-08B1-436E-9439-29C317CB255D}" sibTransId="{AAB64B13-68B3-4D53-84B6-FD616CDAE278}"/>
    <dgm:cxn modelId="{030F91AC-E031-4886-9D9C-6F8E998CDC6D}" srcId="{B7C97B80-C228-478D-A236-ED1E124F741B}" destId="{66809548-EEC4-4D84-B02B-263BF8A240F2}" srcOrd="1" destOrd="0" parTransId="{3735D2DF-F083-40C1-81E7-3640D4A828FC}" sibTransId="{61522C91-7337-4379-BFF9-1B75B16C2E87}"/>
    <dgm:cxn modelId="{CCBE95AD-C2F6-4E0D-A1A0-13EC08551CA9}" type="presOf" srcId="{B7C97B80-C228-478D-A236-ED1E124F741B}" destId="{330CD04A-C8D2-4A3A-B7B7-474CC9CD35C5}" srcOrd="0" destOrd="0" presId="urn:microsoft.com/office/officeart/2005/8/layout/hList1"/>
    <dgm:cxn modelId="{A21D36AE-25CF-46A8-B0B5-0646E46BC0AF}" type="presOf" srcId="{B1AACE54-BE52-454E-ABF2-18A94840B087}" destId="{0D41D873-E6AF-4174-A616-CE662F6A0184}" srcOrd="0" destOrd="5" presId="urn:microsoft.com/office/officeart/2005/8/layout/hList1"/>
    <dgm:cxn modelId="{BCFABEAF-780A-4A34-8B6C-4323FA0D5009}" srcId="{F0E6710C-6489-433D-B63B-395079324AF6}" destId="{83EFF575-9256-416F-A9AB-1802281D00C6}" srcOrd="4" destOrd="0" parTransId="{9542EFA7-7CD9-405C-849F-235C8503C8BC}" sibTransId="{CAD8B87D-59A2-4328-981C-316AF71A75D6}"/>
    <dgm:cxn modelId="{1848AAB1-108F-45F1-B47C-6825F1E35ED9}" type="presOf" srcId="{41ED1312-6E0D-4F56-AA0E-A7950ADAE3EF}" destId="{2A39617B-B4F5-48DF-806E-4A1986C5D08A}" srcOrd="0" destOrd="0" presId="urn:microsoft.com/office/officeart/2005/8/layout/hList1"/>
    <dgm:cxn modelId="{E013A9B8-4BC3-4C01-8410-FCE4BE406741}" type="presOf" srcId="{4EB0F1E6-2129-4574-8254-A56951AF5E0C}" destId="{2A39617B-B4F5-48DF-806E-4A1986C5D08A}" srcOrd="0" destOrd="8" presId="urn:microsoft.com/office/officeart/2005/8/layout/hList1"/>
    <dgm:cxn modelId="{888D22B9-0640-4CDC-A39E-1C05B9A5AF0A}" type="presOf" srcId="{8CBAAF34-C1AF-49D4-99AC-D5DECE5F5413}" destId="{2A39617B-B4F5-48DF-806E-4A1986C5D08A}" srcOrd="0" destOrd="12" presId="urn:microsoft.com/office/officeart/2005/8/layout/hList1"/>
    <dgm:cxn modelId="{6CBEEBC1-8C01-4A10-941D-EF225983089D}" srcId="{B7C97B80-C228-478D-A236-ED1E124F741B}" destId="{CE08CD76-0B83-47E7-AB70-CA811630828E}" srcOrd="4" destOrd="0" parTransId="{4DAC10E7-0BA6-4288-BD79-1BA3705A21ED}" sibTransId="{A5928888-8063-434B-9CAC-128524AA8222}"/>
    <dgm:cxn modelId="{2C7BC9CA-ED89-4F95-BCC8-46906DC8F09F}" srcId="{B7C97B80-C228-478D-A236-ED1E124F741B}" destId="{4EB0F1E6-2129-4574-8254-A56951AF5E0C}" srcOrd="8" destOrd="0" parTransId="{4FDB5B05-56A2-48BE-847E-76D1986EFF15}" sibTransId="{668E006E-3137-40E4-97CB-C22F0E5D27B1}"/>
    <dgm:cxn modelId="{55FE8BD2-CE0B-4758-A355-49E1BEF27893}" type="presOf" srcId="{D922BF8E-4F2B-4B6F-A5CB-9B6B6ECC11E2}" destId="{2A39617B-B4F5-48DF-806E-4A1986C5D08A}" srcOrd="0" destOrd="9" presId="urn:microsoft.com/office/officeart/2005/8/layout/hList1"/>
    <dgm:cxn modelId="{3C18E7E9-F088-4D60-BC55-42657F4B7197}" type="presOf" srcId="{1F6A2E7F-EAA1-4CF2-A521-B198D6B713F8}" destId="{2A39617B-B4F5-48DF-806E-4A1986C5D08A}" srcOrd="0" destOrd="10" presId="urn:microsoft.com/office/officeart/2005/8/layout/hList1"/>
    <dgm:cxn modelId="{262C9CF1-8C00-49BB-BCFD-299EBA7567EB}" type="presOf" srcId="{09A61DAB-01F3-49CD-B51D-E9F3CECC8762}" destId="{2A39617B-B4F5-48DF-806E-4A1986C5D08A}" srcOrd="0" destOrd="6" presId="urn:microsoft.com/office/officeart/2005/8/layout/hList1"/>
    <dgm:cxn modelId="{61C34CF4-C003-4DB1-8BD0-5CECB9BC9C7E}" srcId="{F0E6710C-6489-433D-B63B-395079324AF6}" destId="{509F2813-B48A-45BA-B376-1C29E67B5E71}" srcOrd="3" destOrd="0" parTransId="{3F263BF6-D694-4B0E-97E5-5D34CCAB86CC}" sibTransId="{AD55FCEC-C4E3-40F3-9BEA-D7D85B9D2527}"/>
    <dgm:cxn modelId="{C6B591E8-0FC9-4C37-98D0-9BF5BF85CD62}" type="presParOf" srcId="{AC5B946C-7607-4A31-8E65-65F8B59A16E6}" destId="{45CA5D56-D9E5-4534-94ED-7311824E5ED9}" srcOrd="0" destOrd="0" presId="urn:microsoft.com/office/officeart/2005/8/layout/hList1"/>
    <dgm:cxn modelId="{DC8EC140-A1B0-4C2D-B15A-9DAC76A85E1C}" type="presParOf" srcId="{45CA5D56-D9E5-4534-94ED-7311824E5ED9}" destId="{B36047CB-C334-4F9B-9D49-32943A281445}" srcOrd="0" destOrd="0" presId="urn:microsoft.com/office/officeart/2005/8/layout/hList1"/>
    <dgm:cxn modelId="{62C6E860-C537-4099-8D6D-9FE22475BCD3}" type="presParOf" srcId="{45CA5D56-D9E5-4534-94ED-7311824E5ED9}" destId="{0D41D873-E6AF-4174-A616-CE662F6A0184}" srcOrd="1" destOrd="0" presId="urn:microsoft.com/office/officeart/2005/8/layout/hList1"/>
    <dgm:cxn modelId="{13F9F827-92F9-40B1-B818-A3F41A4F9A83}" type="presParOf" srcId="{AC5B946C-7607-4A31-8E65-65F8B59A16E6}" destId="{44A076B2-9452-4F74-BFDA-4199EA92B8AC}" srcOrd="1" destOrd="0" presId="urn:microsoft.com/office/officeart/2005/8/layout/hList1"/>
    <dgm:cxn modelId="{01803EF1-84E4-4A54-AB6E-F7A5CE6B3E04}" type="presParOf" srcId="{AC5B946C-7607-4A31-8E65-65F8B59A16E6}" destId="{82B00B64-97ED-4C16-97AF-8FF50384C37B}" srcOrd="2" destOrd="0" presId="urn:microsoft.com/office/officeart/2005/8/layout/hList1"/>
    <dgm:cxn modelId="{521E624C-54C2-4352-A4DF-272BC39F7B9C}" type="presParOf" srcId="{82B00B64-97ED-4C16-97AF-8FF50384C37B}" destId="{330CD04A-C8D2-4A3A-B7B7-474CC9CD35C5}" srcOrd="0" destOrd="0" presId="urn:microsoft.com/office/officeart/2005/8/layout/hList1"/>
    <dgm:cxn modelId="{72FBE366-0D24-40CF-9E39-00504677CAE0}" type="presParOf" srcId="{82B00B64-97ED-4C16-97AF-8FF50384C37B}" destId="{2A39617B-B4F5-48DF-806E-4A1986C5D0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E534A-0B54-44D6-9D39-0212CEC0550B}">
      <dsp:nvSpPr>
        <dsp:cNvPr id="0" name=""/>
        <dsp:cNvSpPr/>
      </dsp:nvSpPr>
      <dsp:spPr>
        <a:xfrm>
          <a:off x="3860800" y="1274"/>
          <a:ext cx="5791200" cy="10113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a:t>20,076 datasets</a:t>
          </a:r>
        </a:p>
        <a:p>
          <a:pPr marL="114300" lvl="1" indent="-114300" algn="l" defTabSz="666750">
            <a:lnSpc>
              <a:spcPct val="90000"/>
            </a:lnSpc>
            <a:spcBef>
              <a:spcPct val="0"/>
            </a:spcBef>
            <a:spcAft>
              <a:spcPct val="15000"/>
            </a:spcAft>
            <a:buChar char="•"/>
          </a:pPr>
          <a:r>
            <a:rPr lang="en-US" sz="1500" kern="1200"/>
            <a:t>15,995 visits in Aug</a:t>
          </a:r>
        </a:p>
        <a:p>
          <a:pPr marL="114300" lvl="1" indent="-114300" algn="l" defTabSz="666750">
            <a:lnSpc>
              <a:spcPct val="90000"/>
            </a:lnSpc>
            <a:spcBef>
              <a:spcPct val="0"/>
            </a:spcBef>
            <a:spcAft>
              <a:spcPct val="15000"/>
            </a:spcAft>
            <a:buChar char="•"/>
          </a:pPr>
          <a:r>
            <a:rPr lang="en-US" sz="1500" kern="1200"/>
            <a:t>45,077 page views</a:t>
          </a:r>
        </a:p>
      </dsp:txBody>
      <dsp:txXfrm>
        <a:off x="3860800" y="127692"/>
        <a:ext cx="5411946" cy="758509"/>
      </dsp:txXfrm>
    </dsp:sp>
    <dsp:sp modelId="{D7AFDE22-8D92-46B8-BA33-1EB6B53B38F9}">
      <dsp:nvSpPr>
        <dsp:cNvPr id="0" name=""/>
        <dsp:cNvSpPr/>
      </dsp:nvSpPr>
      <dsp:spPr>
        <a:xfrm>
          <a:off x="0" y="1274"/>
          <a:ext cx="3860800" cy="1011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Open Data Portal</a:t>
          </a:r>
        </a:p>
      </dsp:txBody>
      <dsp:txXfrm>
        <a:off x="49370" y="50644"/>
        <a:ext cx="3762060" cy="912605"/>
      </dsp:txXfrm>
    </dsp:sp>
    <dsp:sp modelId="{105E0A55-B6E7-4EB1-9615-56728D8B9FD5}">
      <dsp:nvSpPr>
        <dsp:cNvPr id="0" name=""/>
        <dsp:cNvSpPr/>
      </dsp:nvSpPr>
      <dsp:spPr>
        <a:xfrm>
          <a:off x="3860800" y="1113755"/>
          <a:ext cx="5791200" cy="10113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a:t>New Agencies – TAX, TRS, VSP</a:t>
          </a:r>
        </a:p>
        <a:p>
          <a:pPr marL="114300" lvl="1" indent="-114300" algn="l" defTabSz="666750">
            <a:lnSpc>
              <a:spcPct val="90000"/>
            </a:lnSpc>
            <a:spcBef>
              <a:spcPct val="0"/>
            </a:spcBef>
            <a:spcAft>
              <a:spcPct val="15000"/>
            </a:spcAft>
            <a:buChar char="•"/>
          </a:pPr>
          <a:r>
            <a:rPr lang="en-US" sz="1500" kern="1200"/>
            <a:t>389,561 assets</a:t>
          </a:r>
        </a:p>
        <a:p>
          <a:pPr marL="114300" lvl="1" indent="-114300" algn="l" defTabSz="666750">
            <a:lnSpc>
              <a:spcPct val="90000"/>
            </a:lnSpc>
            <a:spcBef>
              <a:spcPct val="0"/>
            </a:spcBef>
            <a:spcAft>
              <a:spcPct val="15000"/>
            </a:spcAft>
            <a:buChar char="•"/>
          </a:pPr>
          <a:r>
            <a:rPr lang="en-US" sz="1500" kern="1200"/>
            <a:t>14, 614 glossary terms</a:t>
          </a:r>
        </a:p>
      </dsp:txBody>
      <dsp:txXfrm>
        <a:off x="3860800" y="1240173"/>
        <a:ext cx="5411946" cy="758509"/>
      </dsp:txXfrm>
    </dsp:sp>
    <dsp:sp modelId="{1F52D941-D7C4-4D98-9D95-CA9FC29229E2}">
      <dsp:nvSpPr>
        <dsp:cNvPr id="0" name=""/>
        <dsp:cNvSpPr/>
      </dsp:nvSpPr>
      <dsp:spPr>
        <a:xfrm>
          <a:off x="0" y="1113755"/>
          <a:ext cx="3860800" cy="1011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Structured Data Scanning</a:t>
          </a:r>
        </a:p>
      </dsp:txBody>
      <dsp:txXfrm>
        <a:off x="49370" y="1163125"/>
        <a:ext cx="3762060" cy="912605"/>
      </dsp:txXfrm>
    </dsp:sp>
    <dsp:sp modelId="{E83EFB86-9621-4367-AE04-C9DFB720F69E}">
      <dsp:nvSpPr>
        <dsp:cNvPr id="0" name=""/>
        <dsp:cNvSpPr/>
      </dsp:nvSpPr>
      <dsp:spPr>
        <a:xfrm>
          <a:off x="3860800" y="2226235"/>
          <a:ext cx="5791200" cy="10113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a:t>49.69M objects scanned</a:t>
          </a:r>
        </a:p>
        <a:p>
          <a:pPr marL="114300" lvl="1" indent="-114300" algn="l" defTabSz="666750">
            <a:lnSpc>
              <a:spcPct val="90000"/>
            </a:lnSpc>
            <a:spcBef>
              <a:spcPct val="0"/>
            </a:spcBef>
            <a:spcAft>
              <a:spcPct val="15000"/>
            </a:spcAft>
            <a:buChar char="•"/>
          </a:pPr>
          <a:r>
            <a:rPr lang="en-US" sz="1500" kern="1200"/>
            <a:t>Sources Scanned - file shares, OneDrive, </a:t>
          </a:r>
          <a:r>
            <a:rPr lang="en-US" sz="1500" kern="1200" err="1"/>
            <a:t>Sharepoint</a:t>
          </a:r>
          <a:r>
            <a:rPr lang="en-US" sz="1500" kern="1200"/>
            <a:t>, </a:t>
          </a:r>
          <a:r>
            <a:rPr lang="en-US" sz="1500" kern="1200" err="1"/>
            <a:t>Filenet</a:t>
          </a:r>
          <a:endParaRPr lang="en-US" sz="1500" kern="1200"/>
        </a:p>
        <a:p>
          <a:pPr marL="114300" lvl="1" indent="-114300" algn="l" defTabSz="666750">
            <a:lnSpc>
              <a:spcPct val="90000"/>
            </a:lnSpc>
            <a:spcBef>
              <a:spcPct val="0"/>
            </a:spcBef>
            <a:spcAft>
              <a:spcPct val="15000"/>
            </a:spcAft>
            <a:buChar char="•"/>
          </a:pPr>
          <a:r>
            <a:rPr lang="en-US" sz="1500" kern="1200"/>
            <a:t>13 executive agencies scanned</a:t>
          </a:r>
        </a:p>
      </dsp:txBody>
      <dsp:txXfrm>
        <a:off x="3860800" y="2352653"/>
        <a:ext cx="5411946" cy="758509"/>
      </dsp:txXfrm>
    </dsp:sp>
    <dsp:sp modelId="{7748E216-575D-41B2-A7F9-521F18565278}">
      <dsp:nvSpPr>
        <dsp:cNvPr id="0" name=""/>
        <dsp:cNvSpPr/>
      </dsp:nvSpPr>
      <dsp:spPr>
        <a:xfrm>
          <a:off x="0" y="2226235"/>
          <a:ext cx="3860800" cy="1011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Unstructured Data Scanning</a:t>
          </a:r>
        </a:p>
      </dsp:txBody>
      <dsp:txXfrm>
        <a:off x="49370" y="2275605"/>
        <a:ext cx="3762060" cy="912605"/>
      </dsp:txXfrm>
    </dsp:sp>
    <dsp:sp modelId="{B9BF3EBD-47E0-49AC-9CAE-A37113B45BE2}">
      <dsp:nvSpPr>
        <dsp:cNvPr id="0" name=""/>
        <dsp:cNvSpPr/>
      </dsp:nvSpPr>
      <dsp:spPr>
        <a:xfrm>
          <a:off x="3860800" y="3338716"/>
          <a:ext cx="5791200" cy="10113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a:t>Sec 540 published</a:t>
          </a:r>
        </a:p>
        <a:p>
          <a:pPr marL="114300" lvl="1" indent="-114300" algn="l" defTabSz="666750">
            <a:lnSpc>
              <a:spcPct val="90000"/>
            </a:lnSpc>
            <a:spcBef>
              <a:spcPct val="0"/>
            </a:spcBef>
            <a:spcAft>
              <a:spcPct val="15000"/>
            </a:spcAft>
            <a:buChar char="•"/>
          </a:pPr>
          <a:r>
            <a:rPr lang="en-US" sz="1500" kern="1200"/>
            <a:t>Data Classification Policy and Standard Available</a:t>
          </a:r>
        </a:p>
        <a:p>
          <a:pPr marL="114300" lvl="1" indent="-114300" algn="l" defTabSz="666750">
            <a:lnSpc>
              <a:spcPct val="90000"/>
            </a:lnSpc>
            <a:spcBef>
              <a:spcPct val="0"/>
            </a:spcBef>
            <a:spcAft>
              <a:spcPct val="15000"/>
            </a:spcAft>
            <a:buChar char="•"/>
          </a:pPr>
          <a:r>
            <a:rPr lang="en-US" sz="1500" kern="1200"/>
            <a:t>Data Classification Framework ETA Nov 1</a:t>
          </a:r>
        </a:p>
      </dsp:txBody>
      <dsp:txXfrm>
        <a:off x="3860800" y="3465134"/>
        <a:ext cx="5411946" cy="758509"/>
      </dsp:txXfrm>
    </dsp:sp>
    <dsp:sp modelId="{9A208ABA-600D-4A4B-AB68-D6F5DC92BED4}">
      <dsp:nvSpPr>
        <dsp:cNvPr id="0" name=""/>
        <dsp:cNvSpPr/>
      </dsp:nvSpPr>
      <dsp:spPr>
        <a:xfrm>
          <a:off x="0" y="3338716"/>
          <a:ext cx="3860800" cy="1011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Data Classification</a:t>
          </a:r>
        </a:p>
      </dsp:txBody>
      <dsp:txXfrm>
        <a:off x="49370" y="3388086"/>
        <a:ext cx="3762060" cy="912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047CB-C334-4F9B-9D49-32943A281445}">
      <dsp:nvSpPr>
        <dsp:cNvPr id="0" name=""/>
        <dsp:cNvSpPr/>
      </dsp:nvSpPr>
      <dsp:spPr>
        <a:xfrm>
          <a:off x="34" y="111355"/>
          <a:ext cx="332778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New Videos </a:t>
          </a:r>
        </a:p>
      </dsp:txBody>
      <dsp:txXfrm>
        <a:off x="34" y="111355"/>
        <a:ext cx="3327782" cy="460800"/>
      </dsp:txXfrm>
    </dsp:sp>
    <dsp:sp modelId="{0D41D873-E6AF-4174-A616-CE662F6A0184}">
      <dsp:nvSpPr>
        <dsp:cNvPr id="0" name=""/>
        <dsp:cNvSpPr/>
      </dsp:nvSpPr>
      <dsp:spPr>
        <a:xfrm>
          <a:off x="34" y="572155"/>
          <a:ext cx="3327782" cy="40763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Per Capita</a:t>
          </a:r>
        </a:p>
        <a:p>
          <a:pPr marL="171450" lvl="1" indent="-171450" algn="l" defTabSz="711200">
            <a:lnSpc>
              <a:spcPct val="90000"/>
            </a:lnSpc>
            <a:spcBef>
              <a:spcPct val="0"/>
            </a:spcBef>
            <a:spcAft>
              <a:spcPct val="15000"/>
            </a:spcAft>
            <a:buChar char="•"/>
          </a:pPr>
          <a:r>
            <a:rPr lang="en-US" sz="1600" kern="1200"/>
            <a:t>How to Write an Executive Summary</a:t>
          </a:r>
        </a:p>
        <a:p>
          <a:pPr marL="171450" lvl="1" indent="-171450" algn="l" defTabSz="711200">
            <a:lnSpc>
              <a:spcPct val="90000"/>
            </a:lnSpc>
            <a:spcBef>
              <a:spcPct val="0"/>
            </a:spcBef>
            <a:spcAft>
              <a:spcPct val="15000"/>
            </a:spcAft>
            <a:buChar char="•"/>
          </a:pPr>
          <a:r>
            <a:rPr lang="en-US" sz="1600" kern="1200"/>
            <a:t>Data Storytelling</a:t>
          </a:r>
        </a:p>
        <a:p>
          <a:pPr marL="171450" lvl="1" indent="-171450" algn="l" defTabSz="711200">
            <a:lnSpc>
              <a:spcPct val="90000"/>
            </a:lnSpc>
            <a:spcBef>
              <a:spcPct val="0"/>
            </a:spcBef>
            <a:spcAft>
              <a:spcPct val="15000"/>
            </a:spcAft>
            <a:buChar char="•"/>
          </a:pPr>
          <a:r>
            <a:rPr lang="en-US" sz="1600" kern="1200"/>
            <a:t>Spotting Data Entry Errors</a:t>
          </a:r>
        </a:p>
        <a:p>
          <a:pPr marL="171450" lvl="1" indent="-171450" algn="l" defTabSz="711200">
            <a:lnSpc>
              <a:spcPct val="90000"/>
            </a:lnSpc>
            <a:spcBef>
              <a:spcPct val="0"/>
            </a:spcBef>
            <a:spcAft>
              <a:spcPct val="15000"/>
            </a:spcAft>
            <a:buChar char="•"/>
          </a:pPr>
          <a:r>
            <a:rPr lang="en-US" sz="1600" kern="1200"/>
            <a:t>Sampling Methods</a:t>
          </a:r>
        </a:p>
        <a:p>
          <a:pPr marL="171450" lvl="1" indent="-171450" algn="l" defTabSz="711200">
            <a:lnSpc>
              <a:spcPct val="90000"/>
            </a:lnSpc>
            <a:spcBef>
              <a:spcPct val="0"/>
            </a:spcBef>
            <a:spcAft>
              <a:spcPct val="15000"/>
            </a:spcAft>
            <a:buChar char="•"/>
          </a:pPr>
          <a:r>
            <a:rPr lang="en-US" sz="1600" kern="1200"/>
            <a:t>Bias in Data Collection</a:t>
          </a:r>
        </a:p>
      </dsp:txBody>
      <dsp:txXfrm>
        <a:off x="34" y="572155"/>
        <a:ext cx="3327782" cy="4076325"/>
      </dsp:txXfrm>
    </dsp:sp>
    <dsp:sp modelId="{330CD04A-C8D2-4A3A-B7B7-474CC9CD35C5}">
      <dsp:nvSpPr>
        <dsp:cNvPr id="0" name=""/>
        <dsp:cNvSpPr/>
      </dsp:nvSpPr>
      <dsp:spPr>
        <a:xfrm>
          <a:off x="3793707" y="111355"/>
          <a:ext cx="332778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Video Library</a:t>
          </a:r>
        </a:p>
      </dsp:txBody>
      <dsp:txXfrm>
        <a:off x="3793707" y="111355"/>
        <a:ext cx="3327782" cy="460800"/>
      </dsp:txXfrm>
    </dsp:sp>
    <dsp:sp modelId="{2A39617B-B4F5-48DF-806E-4A1986C5D08A}">
      <dsp:nvSpPr>
        <dsp:cNvPr id="0" name=""/>
        <dsp:cNvSpPr/>
      </dsp:nvSpPr>
      <dsp:spPr>
        <a:xfrm>
          <a:off x="3793707" y="572155"/>
          <a:ext cx="3327782" cy="40763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Data Literacy Foundations</a:t>
          </a:r>
        </a:p>
        <a:p>
          <a:pPr marL="171450" lvl="1" indent="-171450" algn="l" defTabSz="711200">
            <a:lnSpc>
              <a:spcPct val="90000"/>
            </a:lnSpc>
            <a:spcBef>
              <a:spcPct val="0"/>
            </a:spcBef>
            <a:spcAft>
              <a:spcPct val="15000"/>
            </a:spcAft>
            <a:buChar char="•"/>
          </a:pPr>
          <a:r>
            <a:rPr lang="en-US" sz="1600" kern="1200"/>
            <a:t>Master the Language of Data Visualizations</a:t>
          </a:r>
        </a:p>
        <a:p>
          <a:pPr marL="171450" lvl="1" indent="-171450" algn="l" defTabSz="711200">
            <a:lnSpc>
              <a:spcPct val="90000"/>
            </a:lnSpc>
            <a:spcBef>
              <a:spcPct val="0"/>
            </a:spcBef>
            <a:spcAft>
              <a:spcPct val="15000"/>
            </a:spcAft>
            <a:buChar char="•"/>
          </a:pPr>
          <a:r>
            <a:rPr lang="en-US" sz="1600" kern="1200"/>
            <a:t>Misleading Charts</a:t>
          </a:r>
        </a:p>
        <a:p>
          <a:pPr marL="171450" lvl="1" indent="-171450" algn="l" defTabSz="711200">
            <a:lnSpc>
              <a:spcPct val="90000"/>
            </a:lnSpc>
            <a:spcBef>
              <a:spcPct val="0"/>
            </a:spcBef>
            <a:spcAft>
              <a:spcPct val="15000"/>
            </a:spcAft>
            <a:buChar char="•"/>
          </a:pPr>
          <a:r>
            <a:rPr lang="en-US" sz="1600" kern="1200"/>
            <a:t>Credibility</a:t>
          </a:r>
        </a:p>
        <a:p>
          <a:pPr marL="171450" lvl="1" indent="-171450" algn="l" defTabSz="711200">
            <a:lnSpc>
              <a:spcPct val="90000"/>
            </a:lnSpc>
            <a:spcBef>
              <a:spcPct val="0"/>
            </a:spcBef>
            <a:spcAft>
              <a:spcPct val="15000"/>
            </a:spcAft>
            <a:buChar char="•"/>
          </a:pPr>
          <a:r>
            <a:rPr lang="en-US" sz="1600" kern="1200"/>
            <a:t>Quantitative vs Qualitative</a:t>
          </a:r>
        </a:p>
        <a:p>
          <a:pPr marL="171450" lvl="1" indent="-171450" algn="l" defTabSz="711200">
            <a:lnSpc>
              <a:spcPct val="90000"/>
            </a:lnSpc>
            <a:spcBef>
              <a:spcPct val="0"/>
            </a:spcBef>
            <a:spcAft>
              <a:spcPct val="15000"/>
            </a:spcAft>
            <a:buChar char="•"/>
          </a:pPr>
          <a:r>
            <a:rPr lang="en-US" sz="1600" kern="1200"/>
            <a:t>Structured and Unstructured Data</a:t>
          </a:r>
        </a:p>
        <a:p>
          <a:pPr marL="171450" lvl="1" indent="-171450" algn="l" defTabSz="711200">
            <a:lnSpc>
              <a:spcPct val="90000"/>
            </a:lnSpc>
            <a:spcBef>
              <a:spcPct val="0"/>
            </a:spcBef>
            <a:spcAft>
              <a:spcPct val="15000"/>
            </a:spcAft>
            <a:buChar char="•"/>
          </a:pPr>
          <a:r>
            <a:rPr lang="en-US" sz="1600" kern="1200"/>
            <a:t>Mean, Median, Mode</a:t>
          </a:r>
        </a:p>
        <a:p>
          <a:pPr marL="171450" lvl="1" indent="-171450" algn="l" defTabSz="711200">
            <a:lnSpc>
              <a:spcPct val="90000"/>
            </a:lnSpc>
            <a:spcBef>
              <a:spcPct val="0"/>
            </a:spcBef>
            <a:spcAft>
              <a:spcPct val="15000"/>
            </a:spcAft>
            <a:buChar char="•"/>
          </a:pPr>
          <a:r>
            <a:rPr lang="en-US" sz="1600" kern="1200"/>
            <a:t>Misleading Statistics</a:t>
          </a:r>
        </a:p>
        <a:p>
          <a:pPr marL="171450" lvl="1" indent="-171450" algn="l" defTabSz="711200">
            <a:lnSpc>
              <a:spcPct val="90000"/>
            </a:lnSpc>
            <a:spcBef>
              <a:spcPct val="0"/>
            </a:spcBef>
            <a:spcAft>
              <a:spcPct val="15000"/>
            </a:spcAft>
            <a:buChar char="•"/>
          </a:pPr>
          <a:r>
            <a:rPr lang="en-US" sz="1600" kern="1200"/>
            <a:t>Polls and Margin of Error</a:t>
          </a:r>
        </a:p>
        <a:p>
          <a:pPr marL="171450" lvl="1" indent="-171450" algn="l" defTabSz="711200">
            <a:lnSpc>
              <a:spcPct val="90000"/>
            </a:lnSpc>
            <a:spcBef>
              <a:spcPct val="0"/>
            </a:spcBef>
            <a:spcAft>
              <a:spcPct val="15000"/>
            </a:spcAft>
            <a:buChar char="•"/>
          </a:pPr>
          <a:r>
            <a:rPr lang="en-US" sz="1600" kern="1200"/>
            <a:t>Correlation vs Causation</a:t>
          </a:r>
        </a:p>
        <a:p>
          <a:pPr marL="171450" lvl="1" indent="-171450" algn="l" defTabSz="711200">
            <a:lnSpc>
              <a:spcPct val="90000"/>
            </a:lnSpc>
            <a:spcBef>
              <a:spcPct val="0"/>
            </a:spcBef>
            <a:spcAft>
              <a:spcPct val="15000"/>
            </a:spcAft>
            <a:buChar char="•"/>
          </a:pPr>
          <a:r>
            <a:rPr lang="en-US" sz="1600" kern="1200"/>
            <a:t>Probability and Risk</a:t>
          </a:r>
        </a:p>
        <a:p>
          <a:pPr marL="171450" lvl="1" indent="-171450" algn="l" defTabSz="711200">
            <a:lnSpc>
              <a:spcPct val="90000"/>
            </a:lnSpc>
            <a:spcBef>
              <a:spcPct val="0"/>
            </a:spcBef>
            <a:spcAft>
              <a:spcPct val="15000"/>
            </a:spcAft>
            <a:buChar char="•"/>
          </a:pPr>
          <a:r>
            <a:rPr lang="en-US" sz="1600" kern="1200"/>
            <a:t>Boolean Logic</a:t>
          </a:r>
        </a:p>
        <a:p>
          <a:pPr marL="171450" lvl="1" indent="-171450" algn="l" defTabSz="711200">
            <a:lnSpc>
              <a:spcPct val="90000"/>
            </a:lnSpc>
            <a:spcBef>
              <a:spcPct val="0"/>
            </a:spcBef>
            <a:spcAft>
              <a:spcPct val="15000"/>
            </a:spcAft>
            <a:buChar char="•"/>
          </a:pPr>
          <a:r>
            <a:rPr lang="en-US" sz="1600" kern="1200"/>
            <a:t>You are the Product</a:t>
          </a:r>
        </a:p>
      </dsp:txBody>
      <dsp:txXfrm>
        <a:off x="3793707" y="572155"/>
        <a:ext cx="3327782" cy="407632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379901-D372-BA5B-EEBF-F09CCAC23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871DE8-FCED-3B5B-633D-EA07BF68EB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40780D-562C-45FC-9229-62920B08AF52}" type="datetimeFigureOut">
              <a:rPr lang="en-US" smtClean="0"/>
              <a:t>10/20/2025</a:t>
            </a:fld>
            <a:endParaRPr lang="en-US"/>
          </a:p>
        </p:txBody>
      </p:sp>
      <p:sp>
        <p:nvSpPr>
          <p:cNvPr id="4" name="Footer Placeholder 3">
            <a:extLst>
              <a:ext uri="{FF2B5EF4-FFF2-40B4-BE49-F238E27FC236}">
                <a16:creationId xmlns:a16="http://schemas.microsoft.com/office/drawing/2014/main" id="{E7C599B2-EC08-346A-DF72-34FAF182B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670F05-4795-C11D-71B6-0085AECD5A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0513CE-F47A-4C1F-B276-9F71983A38A3}" type="slidenum">
              <a:rPr lang="en-US" smtClean="0"/>
              <a:t>‹#›</a:t>
            </a:fld>
            <a:endParaRPr lang="en-US"/>
          </a:p>
        </p:txBody>
      </p:sp>
    </p:spTree>
    <p:extLst>
      <p:ext uri="{BB962C8B-B14F-4D97-AF65-F5344CB8AC3E}">
        <p14:creationId xmlns:p14="http://schemas.microsoft.com/office/powerpoint/2010/main" val="1490122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54427-FC89-43C8-9A72-DE324D4E07D8}"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7426C-FBA2-42D7-89D3-DA416394E741}" type="slidenum">
              <a:rPr lang="en-US" smtClean="0"/>
              <a:t>‹#›</a:t>
            </a:fld>
            <a:endParaRPr lang="en-US"/>
          </a:p>
        </p:txBody>
      </p:sp>
    </p:spTree>
    <p:extLst>
      <p:ext uri="{BB962C8B-B14F-4D97-AF65-F5344CB8AC3E}">
        <p14:creationId xmlns:p14="http://schemas.microsoft.com/office/powerpoint/2010/main" val="413711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7426C-FBA2-42D7-89D3-DA416394E741}" type="slidenum">
              <a:rPr lang="en-US" smtClean="0"/>
              <a:t>1</a:t>
            </a:fld>
            <a:endParaRPr lang="en-US"/>
          </a:p>
        </p:txBody>
      </p:sp>
    </p:spTree>
    <p:extLst>
      <p:ext uri="{BB962C8B-B14F-4D97-AF65-F5344CB8AC3E}">
        <p14:creationId xmlns:p14="http://schemas.microsoft.com/office/powerpoint/2010/main" val="12475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Law Enforcement Suicide Data – a completed process for capturing attempted suicide information has been implemented with VSP Wellness Coordinator. The completed suicide data is still being reviewed with ODGA based on a data trust to share death information from Public Health and DCJS.  </a:t>
            </a:r>
          </a:p>
        </p:txBody>
      </p:sp>
      <p:sp>
        <p:nvSpPr>
          <p:cNvPr id="4" name="Slide Number Placeholder 3"/>
          <p:cNvSpPr>
            <a:spLocks noGrp="1"/>
          </p:cNvSpPr>
          <p:nvPr>
            <p:ph type="sldNum" sz="quarter" idx="5"/>
          </p:nvPr>
        </p:nvSpPr>
        <p:spPr/>
        <p:txBody>
          <a:bodyPr/>
          <a:lstStyle/>
          <a:p>
            <a:fld id="{D19C7314-968F-431A-BDD9-7D1F68971B46}" type="slidenum">
              <a:rPr lang="en-US" smtClean="0"/>
              <a:t>25</a:t>
            </a:fld>
            <a:endParaRPr lang="en-US"/>
          </a:p>
        </p:txBody>
      </p:sp>
    </p:spTree>
    <p:extLst>
      <p:ext uri="{BB962C8B-B14F-4D97-AF65-F5344CB8AC3E}">
        <p14:creationId xmlns:p14="http://schemas.microsoft.com/office/powerpoint/2010/main" val="299973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7426C-FBA2-42D7-89D3-DA416394E741}" type="slidenum">
              <a:rPr lang="en-US" smtClean="0"/>
              <a:t>29</a:t>
            </a:fld>
            <a:endParaRPr lang="en-US"/>
          </a:p>
        </p:txBody>
      </p:sp>
    </p:spTree>
    <p:extLst>
      <p:ext uri="{BB962C8B-B14F-4D97-AF65-F5344CB8AC3E}">
        <p14:creationId xmlns:p14="http://schemas.microsoft.com/office/powerpoint/2010/main" val="1250354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5FE3-3DE8-AD5C-729D-F4A5D363A74F}"/>
              </a:ext>
            </a:extLst>
          </p:cNvPr>
          <p:cNvSpPr>
            <a:spLocks noGrp="1"/>
          </p:cNvSpPr>
          <p:nvPr>
            <p:ph type="title" hasCustomPrompt="1"/>
          </p:nvPr>
        </p:nvSpPr>
        <p:spPr>
          <a:xfrm>
            <a:off x="1574657" y="2208599"/>
            <a:ext cx="9042679" cy="1401205"/>
          </a:xfrm>
          <a:prstGeom prst="rect">
            <a:avLst/>
          </a:prstGeom>
        </p:spPr>
        <p:txBody>
          <a:bodyPr anchor="b">
            <a:noAutofit/>
          </a:bodyPr>
          <a:lstStyle>
            <a:lvl1pPr algn="ctr">
              <a:defRPr sz="4400">
                <a:solidFill>
                  <a:schemeClr val="tx1"/>
                </a:solidFill>
              </a:defRPr>
            </a:lvl1pPr>
          </a:lstStyle>
          <a:p>
            <a:r>
              <a:rPr lang="en-US"/>
              <a:t>Click to edit title (Montserrat Bold 44)</a:t>
            </a:r>
          </a:p>
        </p:txBody>
      </p:sp>
      <p:sp>
        <p:nvSpPr>
          <p:cNvPr id="12" name="Text Placeholder 11">
            <a:extLst>
              <a:ext uri="{FF2B5EF4-FFF2-40B4-BE49-F238E27FC236}">
                <a16:creationId xmlns:a16="http://schemas.microsoft.com/office/drawing/2014/main" id="{CB0F4336-F561-F699-5A2F-1F0DBF1252F9}"/>
              </a:ext>
            </a:extLst>
          </p:cNvPr>
          <p:cNvSpPr>
            <a:spLocks noGrp="1"/>
          </p:cNvSpPr>
          <p:nvPr>
            <p:ph type="body" sz="quarter" idx="14" hasCustomPrompt="1"/>
          </p:nvPr>
        </p:nvSpPr>
        <p:spPr>
          <a:xfrm>
            <a:off x="2842113" y="3609804"/>
            <a:ext cx="6507775" cy="970847"/>
          </a:xfrm>
          <a:effectLst/>
        </p:spPr>
        <p:txBody>
          <a:bodyPr>
            <a:normAutofit/>
          </a:bodyPr>
          <a:lstStyle>
            <a:lvl1pPr marL="0" indent="0" algn="ctr">
              <a:buNone/>
              <a:defRPr sz="3200" b="0">
                <a:solidFill>
                  <a:schemeClr val="accent1"/>
                </a:solidFill>
              </a:defRPr>
            </a:lvl1pPr>
          </a:lstStyle>
          <a:p>
            <a:pPr lvl="0"/>
            <a:r>
              <a:rPr lang="en-US"/>
              <a:t>Click to Edit Subtitle (Roboto regular 32pt)</a:t>
            </a:r>
          </a:p>
        </p:txBody>
      </p:sp>
      <p:pic>
        <p:nvPicPr>
          <p:cNvPr id="14" name="Picture 13" descr="Logo&#10;&#10;AI-generated content may be incorrect.">
            <a:extLst>
              <a:ext uri="{FF2B5EF4-FFF2-40B4-BE49-F238E27FC236}">
                <a16:creationId xmlns:a16="http://schemas.microsoft.com/office/drawing/2014/main" id="{D2C42218-4837-C6E6-36BA-5EE49E3A448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749873" y="910704"/>
            <a:ext cx="4692249" cy="1137489"/>
          </a:xfrm>
          <a:prstGeom prst="rect">
            <a:avLst/>
          </a:prstGeom>
        </p:spPr>
      </p:pic>
      <p:sp>
        <p:nvSpPr>
          <p:cNvPr id="17" name="Text Placeholder 11">
            <a:extLst>
              <a:ext uri="{FF2B5EF4-FFF2-40B4-BE49-F238E27FC236}">
                <a16:creationId xmlns:a16="http://schemas.microsoft.com/office/drawing/2014/main" id="{AC561EF2-18C7-DDDB-DDD4-83A759C31804}"/>
              </a:ext>
            </a:extLst>
          </p:cNvPr>
          <p:cNvSpPr>
            <a:spLocks noGrp="1"/>
          </p:cNvSpPr>
          <p:nvPr>
            <p:ph type="body" sz="quarter" idx="15" hasCustomPrompt="1"/>
          </p:nvPr>
        </p:nvSpPr>
        <p:spPr>
          <a:xfrm>
            <a:off x="2842111" y="4649401"/>
            <a:ext cx="6507777" cy="485424"/>
          </a:xfrm>
          <a:effectLst/>
        </p:spPr>
        <p:txBody>
          <a:bodyPr>
            <a:noAutofit/>
          </a:bodyPr>
          <a:lstStyle>
            <a:lvl1pPr marL="0" indent="0" algn="ctr">
              <a:buNone/>
              <a:defRPr sz="2400" b="0"/>
            </a:lvl1pPr>
          </a:lstStyle>
          <a:p>
            <a:pPr lvl="0"/>
            <a:r>
              <a:rPr lang="en-US"/>
              <a:t>Name (Roboto regular 24pt)</a:t>
            </a:r>
          </a:p>
        </p:txBody>
      </p:sp>
      <p:sp>
        <p:nvSpPr>
          <p:cNvPr id="18" name="Text Placeholder 11">
            <a:extLst>
              <a:ext uri="{FF2B5EF4-FFF2-40B4-BE49-F238E27FC236}">
                <a16:creationId xmlns:a16="http://schemas.microsoft.com/office/drawing/2014/main" id="{7090D4FA-8FF1-DC8A-CF2A-17ED93EE9FFA}"/>
              </a:ext>
            </a:extLst>
          </p:cNvPr>
          <p:cNvSpPr>
            <a:spLocks noGrp="1"/>
          </p:cNvSpPr>
          <p:nvPr>
            <p:ph type="body" sz="quarter" idx="16" hasCustomPrompt="1"/>
          </p:nvPr>
        </p:nvSpPr>
        <p:spPr>
          <a:xfrm>
            <a:off x="2842111" y="5203575"/>
            <a:ext cx="6507777" cy="485424"/>
          </a:xfrm>
          <a:effectLst/>
        </p:spPr>
        <p:txBody>
          <a:bodyPr>
            <a:normAutofit/>
          </a:bodyPr>
          <a:lstStyle>
            <a:lvl1pPr marL="0" indent="0" algn="ctr">
              <a:buNone/>
              <a:defRPr sz="2400" b="1">
                <a:solidFill>
                  <a:schemeClr val="accent1"/>
                </a:solidFill>
              </a:defRPr>
            </a:lvl1pPr>
          </a:lstStyle>
          <a:p>
            <a:pPr lvl="0"/>
            <a:r>
              <a:rPr lang="en-US"/>
              <a:t>Date (Roboto bold 24pt)</a:t>
            </a:r>
          </a:p>
        </p:txBody>
      </p:sp>
      <p:pic>
        <p:nvPicPr>
          <p:cNvPr id="15" name="Picture 14" descr="Background pattern&#10;&#10;AI-generated content may be incorrect.">
            <a:extLst>
              <a:ext uri="{FF2B5EF4-FFF2-40B4-BE49-F238E27FC236}">
                <a16:creationId xmlns:a16="http://schemas.microsoft.com/office/drawing/2014/main" id="{EB9A69C5-54E8-D821-8E38-F5A3EF028D67}"/>
              </a:ext>
            </a:extLst>
          </p:cNvPr>
          <p:cNvPicPr>
            <a:picLocks noGrp="1" noRot="1" noChangeAspect="1" noMove="1" noResize="1" noEditPoints="1" noAdjustHandles="1" noChangeArrowheads="1" noChangeShapeType="1" noCrop="1"/>
          </p:cNvPicPr>
          <p:nvPr userDrawn="1"/>
        </p:nvPicPr>
        <p:blipFill>
          <a:blip r:embed="rId3">
            <a:alphaModFix amt="25000"/>
            <a:extLst>
              <a:ext uri="{28A0092B-C50C-407E-A947-70E740481C1C}">
                <a14:useLocalDpi xmlns:a14="http://schemas.microsoft.com/office/drawing/2010/main" val="0"/>
              </a:ext>
            </a:extLst>
          </a:blip>
          <a:stretch>
            <a:fillRect/>
          </a:stretch>
        </p:blipFill>
        <p:spPr>
          <a:xfrm rot="16200000">
            <a:off x="8502078" y="2887779"/>
            <a:ext cx="3269340" cy="3365188"/>
          </a:xfrm>
          <a:prstGeom prst="rect">
            <a:avLst/>
          </a:prstGeom>
        </p:spPr>
      </p:pic>
    </p:spTree>
    <p:extLst>
      <p:ext uri="{BB962C8B-B14F-4D97-AF65-F5344CB8AC3E}">
        <p14:creationId xmlns:p14="http://schemas.microsoft.com/office/powerpoint/2010/main" val="278948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6DE059-97D8-0AD7-ECCE-B6E257C9D9B8}"/>
              </a:ext>
            </a:extLst>
          </p:cNvPr>
          <p:cNvSpPr>
            <a:spLocks noGrp="1"/>
          </p:cNvSpPr>
          <p:nvPr>
            <p:ph idx="1" hasCustomPrompt="1"/>
          </p:nvPr>
        </p:nvSpPr>
        <p:spPr>
          <a:xfrm>
            <a:off x="838199" y="4680283"/>
            <a:ext cx="10515599" cy="1287379"/>
          </a:xfrm>
        </p:spPr>
        <p:txBody>
          <a:bodyPr/>
          <a:lstStyle>
            <a:lvl1pPr marL="0" indent="0">
              <a:buClr>
                <a:schemeClr val="accent1"/>
              </a:buClr>
              <a:buNone/>
              <a:defRPr/>
            </a:lvl1pPr>
            <a:lvl2pPr marL="457200" indent="0">
              <a:buNone/>
              <a:defRPr/>
            </a:lvl2pPr>
          </a:lstStyle>
          <a:p>
            <a:r>
              <a:rPr lang="en-US"/>
              <a:t>Click to edit (Roboto bold 20pt)</a:t>
            </a:r>
          </a:p>
        </p:txBody>
      </p:sp>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5" name="Table Placeholder 4">
            <a:extLst>
              <a:ext uri="{FF2B5EF4-FFF2-40B4-BE49-F238E27FC236}">
                <a16:creationId xmlns:a16="http://schemas.microsoft.com/office/drawing/2014/main" id="{CA0FAF0A-136D-C5B7-1F24-7F06DFD29C5D}"/>
              </a:ext>
            </a:extLst>
          </p:cNvPr>
          <p:cNvSpPr>
            <a:spLocks noGrp="1"/>
          </p:cNvSpPr>
          <p:nvPr>
            <p:ph type="tbl" sz="quarter" idx="10" hasCustomPrompt="1"/>
          </p:nvPr>
        </p:nvSpPr>
        <p:spPr>
          <a:xfrm>
            <a:off x="838199" y="1306853"/>
            <a:ext cx="10515600" cy="3272590"/>
          </a:xfrm>
        </p:spPr>
        <p:txBody>
          <a:bodyPr/>
          <a:lstStyle>
            <a:lvl1pPr marL="0" indent="0">
              <a:buNone/>
              <a:defRPr/>
            </a:lvl1pPr>
          </a:lstStyle>
          <a:p>
            <a:r>
              <a:rPr lang="en-US"/>
              <a:t>Click to add table</a:t>
            </a:r>
          </a:p>
        </p:txBody>
      </p:sp>
      <p:sp>
        <p:nvSpPr>
          <p:cNvPr id="2" name="Title 1">
            <a:extLst>
              <a:ext uri="{FF2B5EF4-FFF2-40B4-BE49-F238E27FC236}">
                <a16:creationId xmlns:a16="http://schemas.microsoft.com/office/drawing/2014/main" id="{A8D01D4B-7552-8C25-DD4A-A9FD06F58B67}"/>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E11397B3-8471-8CA2-8EFF-99617839D7A3}"/>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14157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6DE059-97D8-0AD7-ECCE-B6E257C9D9B8}"/>
              </a:ext>
            </a:extLst>
          </p:cNvPr>
          <p:cNvSpPr>
            <a:spLocks noGrp="1"/>
          </p:cNvSpPr>
          <p:nvPr>
            <p:ph idx="1" hasCustomPrompt="1"/>
          </p:nvPr>
        </p:nvSpPr>
        <p:spPr>
          <a:xfrm>
            <a:off x="838200" y="1371600"/>
            <a:ext cx="4912895" cy="4591817"/>
          </a:xfrm>
        </p:spPr>
        <p:txBody>
          <a:bodyPr/>
          <a:lstStyle>
            <a:lvl1pPr marL="0" indent="0">
              <a:buClr>
                <a:schemeClr val="accent1"/>
              </a:buClr>
              <a:buNone/>
              <a:defRPr/>
            </a:lvl1pPr>
            <a:lvl2pPr marL="457200" indent="0">
              <a:buNone/>
              <a:defRPr/>
            </a:lvl2pPr>
          </a:lstStyle>
          <a:p>
            <a:r>
              <a:rPr lang="en-US"/>
              <a:t>Click to edit (Roboto bold 20pt)</a:t>
            </a:r>
          </a:p>
        </p:txBody>
      </p:sp>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9" name="Chart Placeholder 8">
            <a:extLst>
              <a:ext uri="{FF2B5EF4-FFF2-40B4-BE49-F238E27FC236}">
                <a16:creationId xmlns:a16="http://schemas.microsoft.com/office/drawing/2014/main" id="{CAE5E7CF-24CD-6448-34AB-46459F38E881}"/>
              </a:ext>
            </a:extLst>
          </p:cNvPr>
          <p:cNvSpPr>
            <a:spLocks noGrp="1"/>
          </p:cNvSpPr>
          <p:nvPr>
            <p:ph type="chart" sz="quarter" idx="10" hasCustomPrompt="1"/>
          </p:nvPr>
        </p:nvSpPr>
        <p:spPr>
          <a:xfrm>
            <a:off x="6095999" y="1371599"/>
            <a:ext cx="5382127" cy="4591818"/>
          </a:xfrm>
        </p:spPr>
        <p:txBody>
          <a:bodyPr/>
          <a:lstStyle>
            <a:lvl1pPr marL="0" indent="0">
              <a:buNone/>
              <a:defRPr/>
            </a:lvl1pPr>
          </a:lstStyle>
          <a:p>
            <a:r>
              <a:rPr lang="en-US"/>
              <a:t>Click to add graph</a:t>
            </a:r>
          </a:p>
        </p:txBody>
      </p:sp>
      <p:sp>
        <p:nvSpPr>
          <p:cNvPr id="2" name="Title 1">
            <a:extLst>
              <a:ext uri="{FF2B5EF4-FFF2-40B4-BE49-F238E27FC236}">
                <a16:creationId xmlns:a16="http://schemas.microsoft.com/office/drawing/2014/main" id="{7D91C205-C20A-9409-CA4E-FAF2E58D7D0E}"/>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20E39CBB-761C-8953-73A0-E31F8F38A989}"/>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218960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d Video">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2" name="Media Placeholder 2">
            <a:extLst>
              <a:ext uri="{FF2B5EF4-FFF2-40B4-BE49-F238E27FC236}">
                <a16:creationId xmlns:a16="http://schemas.microsoft.com/office/drawing/2014/main" id="{BB7F313C-35EB-9051-9D25-8AC26D50D6F7}"/>
              </a:ext>
            </a:extLst>
          </p:cNvPr>
          <p:cNvSpPr>
            <a:spLocks noGrp="1"/>
          </p:cNvSpPr>
          <p:nvPr>
            <p:ph type="media" sz="quarter" idx="13" hasCustomPrompt="1"/>
          </p:nvPr>
        </p:nvSpPr>
        <p:spPr>
          <a:xfrm>
            <a:off x="838200" y="1335503"/>
            <a:ext cx="10515600" cy="4511844"/>
          </a:xfrm>
        </p:spPr>
        <p:txBody>
          <a:bodyPr/>
          <a:lstStyle>
            <a:lvl1pPr>
              <a:defRPr/>
            </a:lvl1pPr>
          </a:lstStyle>
          <a:p>
            <a:r>
              <a:rPr lang="en-US"/>
              <a:t>Click to add video</a:t>
            </a:r>
          </a:p>
        </p:txBody>
      </p:sp>
      <p:sp>
        <p:nvSpPr>
          <p:cNvPr id="3" name="Title 1">
            <a:extLst>
              <a:ext uri="{FF2B5EF4-FFF2-40B4-BE49-F238E27FC236}">
                <a16:creationId xmlns:a16="http://schemas.microsoft.com/office/drawing/2014/main" id="{1BC21F0B-06EE-FC71-E0FD-012C7AE1A6A2}"/>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4" name="Slide Number Placeholder 3">
            <a:extLst>
              <a:ext uri="{FF2B5EF4-FFF2-40B4-BE49-F238E27FC236}">
                <a16:creationId xmlns:a16="http://schemas.microsoft.com/office/drawing/2014/main" id="{7B7925A5-1D0E-4E6C-2503-AA2D8E184E6C}"/>
              </a:ext>
            </a:extLst>
          </p:cNvPr>
          <p:cNvSpPr>
            <a:spLocks noGrp="1"/>
          </p:cNvSpPr>
          <p:nvPr>
            <p:ph type="sldNum" sz="quarter" idx="14"/>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334432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me/Process">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10" name="SmartArt Placeholder 9">
            <a:extLst>
              <a:ext uri="{FF2B5EF4-FFF2-40B4-BE49-F238E27FC236}">
                <a16:creationId xmlns:a16="http://schemas.microsoft.com/office/drawing/2014/main" id="{F44A5AA9-B798-6883-7464-462CC4DFD89B}"/>
              </a:ext>
            </a:extLst>
          </p:cNvPr>
          <p:cNvSpPr>
            <a:spLocks noGrp="1"/>
          </p:cNvSpPr>
          <p:nvPr>
            <p:ph type="dgm" sz="quarter" idx="10" hasCustomPrompt="1"/>
          </p:nvPr>
        </p:nvSpPr>
        <p:spPr>
          <a:xfrm>
            <a:off x="838200" y="1335005"/>
            <a:ext cx="10515600" cy="4548438"/>
          </a:xfrm>
        </p:spPr>
        <p:txBody>
          <a:bodyPr/>
          <a:lstStyle>
            <a:lvl1pPr>
              <a:defRPr/>
            </a:lvl1pPr>
          </a:lstStyle>
          <a:p>
            <a:r>
              <a:rPr lang="en-US"/>
              <a:t>Click to use Smart Art Graphic such as timelines or processes </a:t>
            </a:r>
          </a:p>
        </p:txBody>
      </p:sp>
      <p:sp>
        <p:nvSpPr>
          <p:cNvPr id="2" name="Title 1">
            <a:extLst>
              <a:ext uri="{FF2B5EF4-FFF2-40B4-BE49-F238E27FC236}">
                <a16:creationId xmlns:a16="http://schemas.microsoft.com/office/drawing/2014/main" id="{F31CB89D-40D6-F175-982A-5480CA94173A}"/>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7F107707-DF77-645E-C596-BBA668B74741}"/>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187388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gradFill rotWithShape="1">
          <a:gsLst>
            <a:gs pos="0">
              <a:schemeClr val="bg1">
                <a:tint val="93000"/>
                <a:satMod val="150000"/>
                <a:shade val="98000"/>
                <a:lumMod val="102000"/>
              </a:schemeClr>
            </a:gs>
            <a:gs pos="70110">
              <a:srgbClr val="1C3258"/>
            </a:gs>
            <a:gs pos="3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741108-D7AF-FDB7-42DF-9CCDC2822582}"/>
              </a:ext>
            </a:extLst>
          </p:cNvPr>
          <p:cNvSpPr>
            <a:spLocks noGrp="1" noRot="1" noMove="1" noResize="1" noEditPoints="1" noAdjustHandles="1" noChangeArrowheads="1" noChangeShapeType="1"/>
          </p:cNvSpPr>
          <p:nvPr userDrawn="1"/>
        </p:nvSpPr>
        <p:spPr>
          <a:xfrm rot="10800000">
            <a:off x="0" y="0"/>
            <a:ext cx="12192000"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AI-generated content may be incorrect.">
            <a:extLst>
              <a:ext uri="{FF2B5EF4-FFF2-40B4-BE49-F238E27FC236}">
                <a16:creationId xmlns:a16="http://schemas.microsoft.com/office/drawing/2014/main" id="{C3CB6E9A-F293-3927-0DDA-20B10376417A}"/>
              </a:ext>
            </a:extLst>
          </p:cNvPr>
          <p:cNvPicPr>
            <a:picLocks noGrp="1" noRot="1" noChangeAspect="1" noMove="1" noResize="1" noEditPoints="1" noAdjustHandles="1" noChangeArrowheads="1" noChangeShapeType="1" noCrop="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378467">
            <a:off x="328948" y="259737"/>
            <a:ext cx="9855214" cy="6531034"/>
          </a:xfrm>
          <a:prstGeom prst="rect">
            <a:avLst/>
          </a:prstGeom>
        </p:spPr>
      </p:pic>
      <p:sp>
        <p:nvSpPr>
          <p:cNvPr id="5" name="Title 1">
            <a:extLst>
              <a:ext uri="{FF2B5EF4-FFF2-40B4-BE49-F238E27FC236}">
                <a16:creationId xmlns:a16="http://schemas.microsoft.com/office/drawing/2014/main" id="{C900F229-BF3C-3532-D5F2-2814BDD4E5B5}"/>
              </a:ext>
            </a:extLst>
          </p:cNvPr>
          <p:cNvSpPr>
            <a:spLocks noGrp="1"/>
          </p:cNvSpPr>
          <p:nvPr>
            <p:ph type="title" hasCustomPrompt="1"/>
          </p:nvPr>
        </p:nvSpPr>
        <p:spPr>
          <a:xfrm>
            <a:off x="3309760" y="2368942"/>
            <a:ext cx="5572481" cy="1325563"/>
          </a:xfrm>
          <a:prstGeom prst="rect">
            <a:avLst/>
          </a:prstGeom>
          <a:noFill/>
        </p:spPr>
        <p:txBody>
          <a:bodyPr>
            <a:noAutofit/>
          </a:bodyPr>
          <a:lstStyle>
            <a:lvl1pPr>
              <a:defRPr sz="7200">
                <a:solidFill>
                  <a:schemeClr val="tx1"/>
                </a:solidFill>
              </a:defRPr>
            </a:lvl1pPr>
          </a:lstStyle>
          <a:p>
            <a:r>
              <a:rPr lang="en-US"/>
              <a:t>Questions?</a:t>
            </a:r>
          </a:p>
        </p:txBody>
      </p:sp>
      <p:pic>
        <p:nvPicPr>
          <p:cNvPr id="17" name="Picture 16" descr="A picture containing text, clipart&#10;&#10;AI-generated content may be incorrect.">
            <a:extLst>
              <a:ext uri="{FF2B5EF4-FFF2-40B4-BE49-F238E27FC236}">
                <a16:creationId xmlns:a16="http://schemas.microsoft.com/office/drawing/2014/main" id="{12DF42B8-3F6F-0FA8-5EB2-99FBD93444E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Tree>
    <p:extLst>
      <p:ext uri="{BB962C8B-B14F-4D97-AF65-F5344CB8AC3E}">
        <p14:creationId xmlns:p14="http://schemas.microsoft.com/office/powerpoint/2010/main" val="234812646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Speaker Info">
    <p:bg>
      <p:bgPr>
        <a:gradFill rotWithShape="1">
          <a:gsLst>
            <a:gs pos="0">
              <a:schemeClr val="bg1">
                <a:tint val="93000"/>
                <a:satMod val="150000"/>
                <a:shade val="98000"/>
                <a:lumMod val="102000"/>
              </a:schemeClr>
            </a:gs>
            <a:gs pos="70110">
              <a:srgbClr val="1C3258"/>
            </a:gs>
            <a:gs pos="3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741108-D7AF-FDB7-42DF-9CCDC2822582}"/>
              </a:ext>
            </a:extLst>
          </p:cNvPr>
          <p:cNvSpPr>
            <a:spLocks noGrp="1" noRot="1" noMove="1" noResize="1" noEditPoints="1" noAdjustHandles="1" noChangeArrowheads="1" noChangeShapeType="1"/>
          </p:cNvSpPr>
          <p:nvPr userDrawn="1"/>
        </p:nvSpPr>
        <p:spPr>
          <a:xfrm rot="10800000">
            <a:off x="0" y="0"/>
            <a:ext cx="12192000"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AI-generated content may be incorrect.">
            <a:extLst>
              <a:ext uri="{FF2B5EF4-FFF2-40B4-BE49-F238E27FC236}">
                <a16:creationId xmlns:a16="http://schemas.microsoft.com/office/drawing/2014/main" id="{C3CB6E9A-F293-3927-0DDA-20B10376417A}"/>
              </a:ext>
            </a:extLst>
          </p:cNvPr>
          <p:cNvPicPr>
            <a:picLocks noGrp="1" noRot="1" noChangeAspect="1" noMove="1" noResize="1" noEditPoints="1" noAdjustHandles="1" noChangeArrowheads="1" noChangeShapeType="1" noCrop="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1348211">
            <a:off x="-146453" y="-496736"/>
            <a:ext cx="9855214" cy="6531034"/>
          </a:xfrm>
          <a:prstGeom prst="rect">
            <a:avLst/>
          </a:prstGeom>
        </p:spPr>
      </p:pic>
      <p:sp>
        <p:nvSpPr>
          <p:cNvPr id="5" name="Title 1">
            <a:extLst>
              <a:ext uri="{FF2B5EF4-FFF2-40B4-BE49-F238E27FC236}">
                <a16:creationId xmlns:a16="http://schemas.microsoft.com/office/drawing/2014/main" id="{C900F229-BF3C-3532-D5F2-2814BDD4E5B5}"/>
              </a:ext>
            </a:extLst>
          </p:cNvPr>
          <p:cNvSpPr>
            <a:spLocks noGrp="1"/>
          </p:cNvSpPr>
          <p:nvPr>
            <p:ph type="title" hasCustomPrompt="1"/>
          </p:nvPr>
        </p:nvSpPr>
        <p:spPr>
          <a:xfrm>
            <a:off x="3299404" y="2378418"/>
            <a:ext cx="5593192" cy="1325563"/>
          </a:xfrm>
          <a:prstGeom prst="rect">
            <a:avLst/>
          </a:prstGeom>
          <a:noFill/>
        </p:spPr>
        <p:txBody>
          <a:bodyPr>
            <a:noAutofit/>
          </a:bodyPr>
          <a:lstStyle>
            <a:lvl1pPr>
              <a:defRPr sz="7200">
                <a:solidFill>
                  <a:schemeClr val="tx1"/>
                </a:solidFill>
              </a:defRPr>
            </a:lvl1pPr>
          </a:lstStyle>
          <a:p>
            <a:r>
              <a:rPr lang="en-US"/>
              <a:t>Questions?</a:t>
            </a:r>
          </a:p>
        </p:txBody>
      </p:sp>
      <p:pic>
        <p:nvPicPr>
          <p:cNvPr id="17" name="Picture 16" descr="A picture containing text, clipart&#10;&#10;AI-generated content may be incorrect.">
            <a:extLst>
              <a:ext uri="{FF2B5EF4-FFF2-40B4-BE49-F238E27FC236}">
                <a16:creationId xmlns:a16="http://schemas.microsoft.com/office/drawing/2014/main" id="{12DF42B8-3F6F-0FA8-5EB2-99FBD93444E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2" name="Subtitle 1">
            <a:extLst>
              <a:ext uri="{FF2B5EF4-FFF2-40B4-BE49-F238E27FC236}">
                <a16:creationId xmlns:a16="http://schemas.microsoft.com/office/drawing/2014/main" id="{9E682EDB-4CDC-344D-E696-F67DF8D3C1BD}"/>
              </a:ext>
            </a:extLst>
          </p:cNvPr>
          <p:cNvSpPr>
            <a:spLocks noGrp="1"/>
          </p:cNvSpPr>
          <p:nvPr>
            <p:ph type="subTitle" idx="1"/>
          </p:nvPr>
        </p:nvSpPr>
        <p:spPr>
          <a:xfrm>
            <a:off x="4819071" y="4407477"/>
            <a:ext cx="4073525" cy="535574"/>
          </a:xfrm>
        </p:spPr>
        <p:txBody>
          <a:bodyPr/>
          <a:lstStyle/>
          <a:p>
            <a:r>
              <a:rPr lang="en-US"/>
              <a:t>Click to edit Master subtitle style</a:t>
            </a:r>
          </a:p>
        </p:txBody>
      </p:sp>
      <p:sp>
        <p:nvSpPr>
          <p:cNvPr id="4" name="Picture Placeholder 2">
            <a:extLst>
              <a:ext uri="{FF2B5EF4-FFF2-40B4-BE49-F238E27FC236}">
                <a16:creationId xmlns:a16="http://schemas.microsoft.com/office/drawing/2014/main" id="{E36917EB-E22D-A691-9AD1-B3FF19D57581}"/>
              </a:ext>
            </a:extLst>
          </p:cNvPr>
          <p:cNvSpPr>
            <a:spLocks noGrp="1"/>
          </p:cNvSpPr>
          <p:nvPr>
            <p:ph type="pic" sz="quarter" idx="10"/>
          </p:nvPr>
        </p:nvSpPr>
        <p:spPr>
          <a:xfrm>
            <a:off x="3299404" y="4407477"/>
            <a:ext cx="1357203" cy="1356046"/>
          </a:xfrm>
        </p:spPr>
        <p:txBody>
          <a:bodyPr/>
          <a:lstStyle/>
          <a:p>
            <a:r>
              <a:rPr lang="en-US"/>
              <a:t>Click icon to add picture</a:t>
            </a:r>
          </a:p>
        </p:txBody>
      </p:sp>
      <p:sp>
        <p:nvSpPr>
          <p:cNvPr id="6" name="Text Placeholder 3">
            <a:extLst>
              <a:ext uri="{FF2B5EF4-FFF2-40B4-BE49-F238E27FC236}">
                <a16:creationId xmlns:a16="http://schemas.microsoft.com/office/drawing/2014/main" id="{A99A5264-03C7-605B-A263-99085535C679}"/>
              </a:ext>
            </a:extLst>
          </p:cNvPr>
          <p:cNvSpPr>
            <a:spLocks noGrp="1"/>
          </p:cNvSpPr>
          <p:nvPr>
            <p:ph type="body" sz="quarter" idx="11"/>
          </p:nvPr>
        </p:nvSpPr>
        <p:spPr>
          <a:xfrm>
            <a:off x="4819071" y="4985648"/>
            <a:ext cx="4073525" cy="777875"/>
          </a:xfrm>
        </p:spPr>
        <p:txBody>
          <a:bodyPr/>
          <a:lstStyle/>
          <a:p>
            <a:pPr lvl="0"/>
            <a:r>
              <a:rPr lang="en-US"/>
              <a:t>Click to edit Master text styles</a:t>
            </a:r>
          </a:p>
        </p:txBody>
      </p:sp>
    </p:spTree>
    <p:extLst>
      <p:ext uri="{BB962C8B-B14F-4D97-AF65-F5344CB8AC3E}">
        <p14:creationId xmlns:p14="http://schemas.microsoft.com/office/powerpoint/2010/main" val="345378275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EB6E-366E-F933-127C-F322D39E9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7B3949-75B1-0586-397B-D77EC0C4EC02}"/>
              </a:ext>
            </a:extLst>
          </p:cNvPr>
          <p:cNvSpPr>
            <a:spLocks noGrp="1"/>
          </p:cNvSpPr>
          <p:nvPr>
            <p:ph idx="1"/>
          </p:nvPr>
        </p:nvSpPr>
        <p:spPr>
          <a:xfrm>
            <a:off x="5183188" y="987425"/>
            <a:ext cx="5637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DE2FA-D6C7-89E1-66FF-75F87C3F6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D172F-36D6-7E6A-DC40-E7F4B9EFEEDF}"/>
              </a:ext>
            </a:extLst>
          </p:cNvPr>
          <p:cNvSpPr>
            <a:spLocks noGrp="1"/>
          </p:cNvSpPr>
          <p:nvPr>
            <p:ph type="dt" sz="half" idx="10"/>
          </p:nvPr>
        </p:nvSpPr>
        <p:spPr/>
        <p:txBody>
          <a:bodyPr/>
          <a:lstStyle/>
          <a:p>
            <a:fld id="{7D5E8537-5AE4-4827-89A4-6FA3766152CD}" type="datetime1">
              <a:rPr lang="en-US" smtClean="0"/>
              <a:t>10/20/2025</a:t>
            </a:fld>
            <a:endParaRPr lang="en-US"/>
          </a:p>
        </p:txBody>
      </p:sp>
      <p:sp>
        <p:nvSpPr>
          <p:cNvPr id="6" name="Footer Placeholder 5">
            <a:extLst>
              <a:ext uri="{FF2B5EF4-FFF2-40B4-BE49-F238E27FC236}">
                <a16:creationId xmlns:a16="http://schemas.microsoft.com/office/drawing/2014/main" id="{1AE0830B-D1B1-83EB-4F3B-EB1A0C720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40630-B841-57D5-38AD-4553E2B97D3C}"/>
              </a:ext>
            </a:extLst>
          </p:cNvPr>
          <p:cNvSpPr>
            <a:spLocks noGrp="1"/>
          </p:cNvSpPr>
          <p:nvPr>
            <p:ph type="sldNum" sz="quarter" idx="12"/>
          </p:nvPr>
        </p:nvSpPr>
        <p:spPr/>
        <p:txBody>
          <a:bodyPr/>
          <a:lstStyle/>
          <a:p>
            <a:fld id="{52FFC347-801E-4BFF-A654-577564CDA1C5}" type="slidenum">
              <a:rPr lang="en-US" smtClean="0"/>
              <a:t>‹#›</a:t>
            </a:fld>
            <a:endParaRPr lang="en-US"/>
          </a:p>
        </p:txBody>
      </p:sp>
    </p:spTree>
    <p:extLst>
      <p:ext uri="{BB962C8B-B14F-4D97-AF65-F5344CB8AC3E}">
        <p14:creationId xmlns:p14="http://schemas.microsoft.com/office/powerpoint/2010/main" val="422485409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250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5FE3-3DE8-AD5C-729D-F4A5D363A74F}"/>
              </a:ext>
            </a:extLst>
          </p:cNvPr>
          <p:cNvSpPr>
            <a:spLocks noGrp="1"/>
          </p:cNvSpPr>
          <p:nvPr>
            <p:ph type="title" hasCustomPrompt="1"/>
          </p:nvPr>
        </p:nvSpPr>
        <p:spPr>
          <a:xfrm>
            <a:off x="5155840" y="2077375"/>
            <a:ext cx="6507776" cy="1445719"/>
          </a:xfrm>
          <a:prstGeom prst="rect">
            <a:avLst/>
          </a:prstGeom>
        </p:spPr>
        <p:txBody>
          <a:bodyPr anchor="b">
            <a:normAutofit/>
          </a:bodyPr>
          <a:lstStyle>
            <a:lvl1pPr>
              <a:defRPr sz="4400">
                <a:solidFill>
                  <a:schemeClr val="tx1"/>
                </a:solidFill>
              </a:defRPr>
            </a:lvl1pPr>
          </a:lstStyle>
          <a:p>
            <a:r>
              <a:rPr lang="en-US"/>
              <a:t>Click to edit title (Montserrat Bold 44)</a:t>
            </a:r>
          </a:p>
        </p:txBody>
      </p:sp>
      <p:sp>
        <p:nvSpPr>
          <p:cNvPr id="9" name="Picture Placeholder 8">
            <a:extLst>
              <a:ext uri="{FF2B5EF4-FFF2-40B4-BE49-F238E27FC236}">
                <a16:creationId xmlns:a16="http://schemas.microsoft.com/office/drawing/2014/main" id="{3FE425D6-72A2-836A-5E4B-6A532FCFBDB8}"/>
              </a:ext>
            </a:extLst>
          </p:cNvPr>
          <p:cNvSpPr>
            <a:spLocks noGrp="1"/>
          </p:cNvSpPr>
          <p:nvPr>
            <p:ph type="pic" sz="quarter" idx="13"/>
          </p:nvPr>
        </p:nvSpPr>
        <p:spPr>
          <a:xfrm>
            <a:off x="619681" y="550416"/>
            <a:ext cx="4378448" cy="5193436"/>
          </a:xfrm>
          <a:effectLst/>
        </p:spPr>
        <p:txBody>
          <a:body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a:t>Click icon to add picture</a:t>
            </a:r>
          </a:p>
        </p:txBody>
      </p:sp>
      <p:sp>
        <p:nvSpPr>
          <p:cNvPr id="12" name="Text Placeholder 11">
            <a:extLst>
              <a:ext uri="{FF2B5EF4-FFF2-40B4-BE49-F238E27FC236}">
                <a16:creationId xmlns:a16="http://schemas.microsoft.com/office/drawing/2014/main" id="{CB0F4336-F561-F699-5A2F-1F0DBF1252F9}"/>
              </a:ext>
            </a:extLst>
          </p:cNvPr>
          <p:cNvSpPr>
            <a:spLocks noGrp="1"/>
          </p:cNvSpPr>
          <p:nvPr>
            <p:ph type="body" sz="quarter" idx="14" hasCustomPrompt="1"/>
          </p:nvPr>
        </p:nvSpPr>
        <p:spPr>
          <a:xfrm>
            <a:off x="5155838" y="3630444"/>
            <a:ext cx="6507777" cy="982472"/>
          </a:xfrm>
          <a:effectLst/>
        </p:spPr>
        <p:txBody>
          <a:bodyPr>
            <a:normAutofit/>
          </a:bodyPr>
          <a:lstStyle>
            <a:lvl1pPr marL="0" indent="0">
              <a:buNone/>
              <a:defRPr sz="3200" b="0">
                <a:solidFill>
                  <a:schemeClr val="accent1"/>
                </a:solidFill>
              </a:defRPr>
            </a:lvl1pPr>
          </a:lstStyle>
          <a:p>
            <a:pPr lvl="0"/>
            <a:r>
              <a:rPr lang="en-US"/>
              <a:t>Click to Edit Subtitle (Roboto regular 32pt)</a:t>
            </a:r>
          </a:p>
        </p:txBody>
      </p:sp>
      <p:pic>
        <p:nvPicPr>
          <p:cNvPr id="14" name="Picture 13" descr="Logo&#10;&#10;AI-generated content may be incorrect.">
            <a:extLst>
              <a:ext uri="{FF2B5EF4-FFF2-40B4-BE49-F238E27FC236}">
                <a16:creationId xmlns:a16="http://schemas.microsoft.com/office/drawing/2014/main" id="{D2C42218-4837-C6E6-36BA-5EE49E3A448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155839" y="633608"/>
            <a:ext cx="4692249" cy="1137489"/>
          </a:xfrm>
          <a:prstGeom prst="rect">
            <a:avLst/>
          </a:prstGeom>
        </p:spPr>
      </p:pic>
      <p:sp>
        <p:nvSpPr>
          <p:cNvPr id="17" name="Text Placeholder 11">
            <a:extLst>
              <a:ext uri="{FF2B5EF4-FFF2-40B4-BE49-F238E27FC236}">
                <a16:creationId xmlns:a16="http://schemas.microsoft.com/office/drawing/2014/main" id="{AC561EF2-18C7-DDDB-DDD4-83A759C31804}"/>
              </a:ext>
            </a:extLst>
          </p:cNvPr>
          <p:cNvSpPr>
            <a:spLocks noGrp="1"/>
          </p:cNvSpPr>
          <p:nvPr>
            <p:ph type="body" sz="quarter" idx="15" hasCustomPrompt="1"/>
          </p:nvPr>
        </p:nvSpPr>
        <p:spPr>
          <a:xfrm>
            <a:off x="5155839" y="5282187"/>
            <a:ext cx="6507776" cy="461665"/>
          </a:xfrm>
          <a:effectLst/>
        </p:spPr>
        <p:txBody>
          <a:bodyPr>
            <a:normAutofit/>
          </a:bodyPr>
          <a:lstStyle>
            <a:lvl1pPr marL="0" indent="0">
              <a:buNone/>
              <a:defRPr sz="2400" b="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Date (Roboto bold 24pt)</a:t>
            </a:r>
          </a:p>
          <a:p>
            <a:pPr lvl="0"/>
            <a:endParaRPr lang="en-US"/>
          </a:p>
        </p:txBody>
      </p:sp>
      <p:sp>
        <p:nvSpPr>
          <p:cNvPr id="23" name="Text Placeholder 11">
            <a:extLst>
              <a:ext uri="{FF2B5EF4-FFF2-40B4-BE49-F238E27FC236}">
                <a16:creationId xmlns:a16="http://schemas.microsoft.com/office/drawing/2014/main" id="{7184FA9F-035F-680B-F5CB-1F2184F8858F}"/>
              </a:ext>
            </a:extLst>
          </p:cNvPr>
          <p:cNvSpPr>
            <a:spLocks noGrp="1"/>
          </p:cNvSpPr>
          <p:nvPr>
            <p:ph type="body" sz="quarter" idx="16" hasCustomPrompt="1"/>
          </p:nvPr>
        </p:nvSpPr>
        <p:spPr>
          <a:xfrm>
            <a:off x="5155839" y="4716719"/>
            <a:ext cx="6507776" cy="461665"/>
          </a:xfrm>
          <a:effectLst/>
        </p:spPr>
        <p:txBody>
          <a:bodyPr>
            <a:normAutofit/>
          </a:bodyPr>
          <a:lstStyle>
            <a:lvl1pPr marL="0" indent="0">
              <a:buNone/>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Name (Roboto bold 24pt)</a:t>
            </a:r>
          </a:p>
          <a:p>
            <a:pPr lvl="0"/>
            <a:endParaRPr lang="en-US"/>
          </a:p>
        </p:txBody>
      </p:sp>
    </p:spTree>
    <p:extLst>
      <p:ext uri="{BB962C8B-B14F-4D97-AF65-F5344CB8AC3E}">
        <p14:creationId xmlns:p14="http://schemas.microsoft.com/office/powerpoint/2010/main" val="36761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Contact Info">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216DB4E2-43C2-745B-3EF1-11DEC4BE187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8" name="Picture Placeholder 10">
            <a:extLst>
              <a:ext uri="{FF2B5EF4-FFF2-40B4-BE49-F238E27FC236}">
                <a16:creationId xmlns:a16="http://schemas.microsoft.com/office/drawing/2014/main" id="{9DB7177B-0F2C-7422-E88C-1F0C99352DD6}"/>
              </a:ext>
            </a:extLst>
          </p:cNvPr>
          <p:cNvSpPr>
            <a:spLocks noGrp="1"/>
          </p:cNvSpPr>
          <p:nvPr>
            <p:ph type="pic" sz="quarter" idx="13"/>
          </p:nvPr>
        </p:nvSpPr>
        <p:spPr>
          <a:xfrm>
            <a:off x="803264" y="1644601"/>
            <a:ext cx="1828800" cy="1588284"/>
          </a:xfrm>
        </p:spPr>
        <p:txBody>
          <a:bodyPr/>
          <a:lstStyle/>
          <a:p>
            <a:r>
              <a:rPr lang="en-US"/>
              <a:t>Click icon to add picture</a:t>
            </a:r>
          </a:p>
        </p:txBody>
      </p:sp>
      <p:sp>
        <p:nvSpPr>
          <p:cNvPr id="10" name="Text Placeholder 14">
            <a:extLst>
              <a:ext uri="{FF2B5EF4-FFF2-40B4-BE49-F238E27FC236}">
                <a16:creationId xmlns:a16="http://schemas.microsoft.com/office/drawing/2014/main" id="{6642AC85-8132-D82C-DF05-0194D3E5F65E}"/>
              </a:ext>
            </a:extLst>
          </p:cNvPr>
          <p:cNvSpPr>
            <a:spLocks noGrp="1"/>
          </p:cNvSpPr>
          <p:nvPr>
            <p:ph type="body" sz="quarter" idx="15" hasCustomPrompt="1"/>
          </p:nvPr>
        </p:nvSpPr>
        <p:spPr>
          <a:xfrm>
            <a:off x="2830018" y="2190634"/>
            <a:ext cx="3073400" cy="1042251"/>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24" name="Text Placeholder 11">
            <a:extLst>
              <a:ext uri="{FF2B5EF4-FFF2-40B4-BE49-F238E27FC236}">
                <a16:creationId xmlns:a16="http://schemas.microsoft.com/office/drawing/2014/main" id="{C87EA2E1-837A-95CA-BB27-85FFA54EA9AA}"/>
              </a:ext>
            </a:extLst>
          </p:cNvPr>
          <p:cNvSpPr>
            <a:spLocks noGrp="1"/>
          </p:cNvSpPr>
          <p:nvPr>
            <p:ph type="body" sz="quarter" idx="22" hasCustomPrompt="1"/>
          </p:nvPr>
        </p:nvSpPr>
        <p:spPr>
          <a:xfrm>
            <a:off x="2830018" y="1644601"/>
            <a:ext cx="3055933" cy="461665"/>
          </a:xfrm>
          <a:effectLst/>
        </p:spPr>
        <p:txBody>
          <a:bodyPr>
            <a:normAutofit/>
          </a:bodyPr>
          <a:lstStyle>
            <a:lvl1pPr marL="0" indent="0">
              <a:buNone/>
              <a:defRPr sz="2400" b="1">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Name of the Person</a:t>
            </a:r>
          </a:p>
          <a:p>
            <a:pPr lvl="0"/>
            <a:endParaRPr lang="en-US"/>
          </a:p>
        </p:txBody>
      </p:sp>
      <p:sp>
        <p:nvSpPr>
          <p:cNvPr id="25" name="Picture Placeholder 10">
            <a:extLst>
              <a:ext uri="{FF2B5EF4-FFF2-40B4-BE49-F238E27FC236}">
                <a16:creationId xmlns:a16="http://schemas.microsoft.com/office/drawing/2014/main" id="{003FBE4C-ACAC-AAD0-8B63-49836AC57661}"/>
              </a:ext>
            </a:extLst>
          </p:cNvPr>
          <p:cNvSpPr>
            <a:spLocks noGrp="1"/>
          </p:cNvSpPr>
          <p:nvPr>
            <p:ph type="pic" sz="quarter" idx="23"/>
          </p:nvPr>
        </p:nvSpPr>
        <p:spPr>
          <a:xfrm>
            <a:off x="820731" y="3564027"/>
            <a:ext cx="1828800" cy="1588284"/>
          </a:xfrm>
        </p:spPr>
        <p:txBody>
          <a:bodyPr/>
          <a:lstStyle/>
          <a:p>
            <a:r>
              <a:rPr lang="en-US"/>
              <a:t>Click icon to add picture</a:t>
            </a:r>
          </a:p>
        </p:txBody>
      </p:sp>
      <p:sp>
        <p:nvSpPr>
          <p:cNvPr id="26" name="Text Placeholder 14">
            <a:extLst>
              <a:ext uri="{FF2B5EF4-FFF2-40B4-BE49-F238E27FC236}">
                <a16:creationId xmlns:a16="http://schemas.microsoft.com/office/drawing/2014/main" id="{16DE5E6A-8C75-4A7F-970E-DE3FDADC925F}"/>
              </a:ext>
            </a:extLst>
          </p:cNvPr>
          <p:cNvSpPr>
            <a:spLocks noGrp="1"/>
          </p:cNvSpPr>
          <p:nvPr>
            <p:ph type="body" sz="quarter" idx="24" hasCustomPrompt="1"/>
          </p:nvPr>
        </p:nvSpPr>
        <p:spPr>
          <a:xfrm>
            <a:off x="2847485" y="4110060"/>
            <a:ext cx="3073400" cy="1042251"/>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27" name="Text Placeholder 11">
            <a:extLst>
              <a:ext uri="{FF2B5EF4-FFF2-40B4-BE49-F238E27FC236}">
                <a16:creationId xmlns:a16="http://schemas.microsoft.com/office/drawing/2014/main" id="{FCF61020-DE2B-16E4-169A-6D81395EEC7C}"/>
              </a:ext>
            </a:extLst>
          </p:cNvPr>
          <p:cNvSpPr>
            <a:spLocks noGrp="1"/>
          </p:cNvSpPr>
          <p:nvPr>
            <p:ph type="body" sz="quarter" idx="25" hasCustomPrompt="1"/>
          </p:nvPr>
        </p:nvSpPr>
        <p:spPr>
          <a:xfrm>
            <a:off x="2847485" y="3564027"/>
            <a:ext cx="3055933" cy="461665"/>
          </a:xfrm>
          <a:effectLst/>
        </p:spPr>
        <p:txBody>
          <a:bodyPr>
            <a:normAutofit/>
          </a:bodyPr>
          <a:lstStyle>
            <a:lvl1pPr marL="0" indent="0">
              <a:buNone/>
              <a:defRPr sz="2400" b="1">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Name of the Person</a:t>
            </a:r>
          </a:p>
          <a:p>
            <a:pPr lvl="0"/>
            <a:endParaRPr lang="en-US"/>
          </a:p>
        </p:txBody>
      </p:sp>
      <p:sp>
        <p:nvSpPr>
          <p:cNvPr id="28" name="Picture Placeholder 10">
            <a:extLst>
              <a:ext uri="{FF2B5EF4-FFF2-40B4-BE49-F238E27FC236}">
                <a16:creationId xmlns:a16="http://schemas.microsoft.com/office/drawing/2014/main" id="{E8105347-239E-59BB-6455-2876BB469442}"/>
              </a:ext>
            </a:extLst>
          </p:cNvPr>
          <p:cNvSpPr>
            <a:spLocks noGrp="1"/>
          </p:cNvSpPr>
          <p:nvPr>
            <p:ph type="pic" sz="quarter" idx="26"/>
          </p:nvPr>
        </p:nvSpPr>
        <p:spPr>
          <a:xfrm>
            <a:off x="6236179" y="1644601"/>
            <a:ext cx="1828800" cy="1588284"/>
          </a:xfrm>
        </p:spPr>
        <p:txBody>
          <a:bodyPr/>
          <a:lstStyle/>
          <a:p>
            <a:r>
              <a:rPr lang="en-US"/>
              <a:t>Click icon to add picture</a:t>
            </a:r>
          </a:p>
        </p:txBody>
      </p:sp>
      <p:sp>
        <p:nvSpPr>
          <p:cNvPr id="29" name="Text Placeholder 14">
            <a:extLst>
              <a:ext uri="{FF2B5EF4-FFF2-40B4-BE49-F238E27FC236}">
                <a16:creationId xmlns:a16="http://schemas.microsoft.com/office/drawing/2014/main" id="{C1495683-9668-5C7A-76C9-745110E36B7F}"/>
              </a:ext>
            </a:extLst>
          </p:cNvPr>
          <p:cNvSpPr>
            <a:spLocks noGrp="1"/>
          </p:cNvSpPr>
          <p:nvPr>
            <p:ph type="body" sz="quarter" idx="27" hasCustomPrompt="1"/>
          </p:nvPr>
        </p:nvSpPr>
        <p:spPr>
          <a:xfrm>
            <a:off x="8262933" y="2190634"/>
            <a:ext cx="3073400" cy="1042251"/>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30" name="Text Placeholder 11">
            <a:extLst>
              <a:ext uri="{FF2B5EF4-FFF2-40B4-BE49-F238E27FC236}">
                <a16:creationId xmlns:a16="http://schemas.microsoft.com/office/drawing/2014/main" id="{3B7BCD1C-EC68-E2B0-B274-A8D317E624E9}"/>
              </a:ext>
            </a:extLst>
          </p:cNvPr>
          <p:cNvSpPr>
            <a:spLocks noGrp="1"/>
          </p:cNvSpPr>
          <p:nvPr>
            <p:ph type="body" sz="quarter" idx="28" hasCustomPrompt="1"/>
          </p:nvPr>
        </p:nvSpPr>
        <p:spPr>
          <a:xfrm>
            <a:off x="8262933" y="1644601"/>
            <a:ext cx="3055933" cy="461665"/>
          </a:xfrm>
          <a:effectLst/>
        </p:spPr>
        <p:txBody>
          <a:bodyPr>
            <a:normAutofit/>
          </a:bodyPr>
          <a:lstStyle>
            <a:lvl1pPr marL="0" indent="0">
              <a:buNone/>
              <a:defRPr sz="2400" b="1">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Name of the Person</a:t>
            </a:r>
          </a:p>
          <a:p>
            <a:pPr lvl="0"/>
            <a:endParaRPr lang="en-US"/>
          </a:p>
        </p:txBody>
      </p:sp>
      <p:sp>
        <p:nvSpPr>
          <p:cNvPr id="31" name="Picture Placeholder 10">
            <a:extLst>
              <a:ext uri="{FF2B5EF4-FFF2-40B4-BE49-F238E27FC236}">
                <a16:creationId xmlns:a16="http://schemas.microsoft.com/office/drawing/2014/main" id="{DF78019E-7D54-302E-4DEF-3611E422F7DF}"/>
              </a:ext>
            </a:extLst>
          </p:cNvPr>
          <p:cNvSpPr>
            <a:spLocks noGrp="1"/>
          </p:cNvSpPr>
          <p:nvPr>
            <p:ph type="pic" sz="quarter" idx="29"/>
          </p:nvPr>
        </p:nvSpPr>
        <p:spPr>
          <a:xfrm>
            <a:off x="6253646" y="3564027"/>
            <a:ext cx="1828800" cy="1588284"/>
          </a:xfrm>
        </p:spPr>
        <p:txBody>
          <a:bodyPr/>
          <a:lstStyle/>
          <a:p>
            <a:r>
              <a:rPr lang="en-US"/>
              <a:t>Click icon to add picture</a:t>
            </a:r>
          </a:p>
        </p:txBody>
      </p:sp>
      <p:sp>
        <p:nvSpPr>
          <p:cNvPr id="32" name="Text Placeholder 14">
            <a:extLst>
              <a:ext uri="{FF2B5EF4-FFF2-40B4-BE49-F238E27FC236}">
                <a16:creationId xmlns:a16="http://schemas.microsoft.com/office/drawing/2014/main" id="{F783B8AB-D534-EFAE-D1A3-991284194748}"/>
              </a:ext>
            </a:extLst>
          </p:cNvPr>
          <p:cNvSpPr>
            <a:spLocks noGrp="1"/>
          </p:cNvSpPr>
          <p:nvPr>
            <p:ph type="body" sz="quarter" idx="30" hasCustomPrompt="1"/>
          </p:nvPr>
        </p:nvSpPr>
        <p:spPr>
          <a:xfrm>
            <a:off x="8280400" y="4110060"/>
            <a:ext cx="3073400" cy="1042251"/>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33" name="Text Placeholder 11">
            <a:extLst>
              <a:ext uri="{FF2B5EF4-FFF2-40B4-BE49-F238E27FC236}">
                <a16:creationId xmlns:a16="http://schemas.microsoft.com/office/drawing/2014/main" id="{20632CF5-DCB1-5C7D-5E61-035BD0EFD197}"/>
              </a:ext>
            </a:extLst>
          </p:cNvPr>
          <p:cNvSpPr>
            <a:spLocks noGrp="1"/>
          </p:cNvSpPr>
          <p:nvPr>
            <p:ph type="body" sz="quarter" idx="31" hasCustomPrompt="1"/>
          </p:nvPr>
        </p:nvSpPr>
        <p:spPr>
          <a:xfrm>
            <a:off x="8280400" y="3564027"/>
            <a:ext cx="3055933" cy="461665"/>
          </a:xfrm>
          <a:effectLst/>
        </p:spPr>
        <p:txBody>
          <a:bodyPr>
            <a:normAutofit/>
          </a:bodyPr>
          <a:lstStyle>
            <a:lvl1pPr marL="0" indent="0">
              <a:buNone/>
              <a:defRPr sz="2400" b="1">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Name of the Person</a:t>
            </a:r>
          </a:p>
          <a:p>
            <a:pPr lvl="0"/>
            <a:endParaRPr lang="en-US"/>
          </a:p>
        </p:txBody>
      </p:sp>
      <p:sp>
        <p:nvSpPr>
          <p:cNvPr id="2" name="Title 1">
            <a:extLst>
              <a:ext uri="{FF2B5EF4-FFF2-40B4-BE49-F238E27FC236}">
                <a16:creationId xmlns:a16="http://schemas.microsoft.com/office/drawing/2014/main" id="{1625C3AD-116B-33EC-7192-4D862C690092}"/>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8B0896B7-15BD-AD5C-AF83-88805C3F558B}"/>
              </a:ext>
            </a:extLst>
          </p:cNvPr>
          <p:cNvSpPr>
            <a:spLocks noGrp="1"/>
          </p:cNvSpPr>
          <p:nvPr>
            <p:ph type="sldNum" sz="quarter" idx="32"/>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193353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1650D34-2B65-9FF8-12B6-297A6BA32EFC}"/>
              </a:ext>
            </a:extLst>
          </p:cNvPr>
          <p:cNvSpPr>
            <a:spLocks noGrp="1"/>
          </p:cNvSpPr>
          <p:nvPr>
            <p:ph idx="1"/>
          </p:nvPr>
        </p:nvSpPr>
        <p:spPr>
          <a:xfrm>
            <a:off x="1269999" y="1373647"/>
            <a:ext cx="9652000" cy="4351338"/>
          </a:xfrm>
        </p:spPr>
        <p:txBody>
          <a:bodyPr/>
          <a:lstStyle>
            <a:lvl1pPr>
              <a:buClr>
                <a:schemeClr val="accent1"/>
              </a:buClr>
              <a:defRPr/>
            </a:lvl1pPr>
          </a:lstStyle>
          <a:p>
            <a:pPr lvl="0"/>
            <a:r>
              <a:rPr lang="en-US"/>
              <a:t>Click to edit Master text styles</a:t>
            </a:r>
          </a:p>
        </p:txBody>
      </p:sp>
      <p:pic>
        <p:nvPicPr>
          <p:cNvPr id="8" name="Picture 7" descr="A picture containing text, clipart&#10;&#10;AI-generated content may be incorrect.">
            <a:extLst>
              <a:ext uri="{FF2B5EF4-FFF2-40B4-BE49-F238E27FC236}">
                <a16:creationId xmlns:a16="http://schemas.microsoft.com/office/drawing/2014/main" id="{33727730-03B2-7B51-BE7B-EFCF5367FC9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5" name="Title 1">
            <a:extLst>
              <a:ext uri="{FF2B5EF4-FFF2-40B4-BE49-F238E27FC236}">
                <a16:creationId xmlns:a16="http://schemas.microsoft.com/office/drawing/2014/main" id="{8B58DC87-40C9-87B1-1574-06C5946D8BB2}"/>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2" name="Slide Number Placeholder 1">
            <a:extLst>
              <a:ext uri="{FF2B5EF4-FFF2-40B4-BE49-F238E27FC236}">
                <a16:creationId xmlns:a16="http://schemas.microsoft.com/office/drawing/2014/main" id="{50737098-76F1-D967-0F4D-69AA92D8C00A}"/>
              </a:ext>
            </a:extLst>
          </p:cNvPr>
          <p:cNvSpPr>
            <a:spLocks noGrp="1"/>
          </p:cNvSpPr>
          <p:nvPr>
            <p:ph type="sldNum" sz="quarter" idx="10"/>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134245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7" name="Content Placeholder 2">
            <a:extLst>
              <a:ext uri="{FF2B5EF4-FFF2-40B4-BE49-F238E27FC236}">
                <a16:creationId xmlns:a16="http://schemas.microsoft.com/office/drawing/2014/main" id="{034B7FA8-387A-7C16-EC47-043A0F59AE99}"/>
              </a:ext>
            </a:extLst>
          </p:cNvPr>
          <p:cNvSpPr>
            <a:spLocks noGrp="1"/>
          </p:cNvSpPr>
          <p:nvPr>
            <p:ph sz="half" idx="1"/>
          </p:nvPr>
        </p:nvSpPr>
        <p:spPr>
          <a:xfrm>
            <a:off x="838199" y="1486036"/>
            <a:ext cx="5181600" cy="4280166"/>
          </a:xfrm>
          <a:noFill/>
        </p:spPr>
        <p:txBody>
          <a:bodyPr/>
          <a:lstStyle/>
          <a:p>
            <a:pPr lvl="0"/>
            <a:r>
              <a:rPr lang="en-US"/>
              <a:t>Click to edit Master text styles</a:t>
            </a:r>
          </a:p>
        </p:txBody>
      </p:sp>
      <p:sp>
        <p:nvSpPr>
          <p:cNvPr id="8" name="Content Placeholder 3">
            <a:extLst>
              <a:ext uri="{FF2B5EF4-FFF2-40B4-BE49-F238E27FC236}">
                <a16:creationId xmlns:a16="http://schemas.microsoft.com/office/drawing/2014/main" id="{6739ED0F-6CEE-2120-DD02-C5ACB90DBA87}"/>
              </a:ext>
            </a:extLst>
          </p:cNvPr>
          <p:cNvSpPr>
            <a:spLocks noGrp="1"/>
          </p:cNvSpPr>
          <p:nvPr>
            <p:ph sz="half" idx="2"/>
          </p:nvPr>
        </p:nvSpPr>
        <p:spPr>
          <a:xfrm>
            <a:off x="6172202" y="1486036"/>
            <a:ext cx="5181600" cy="4280166"/>
          </a:xfrm>
          <a:noFill/>
        </p:spPr>
        <p:txBody>
          <a:bodyPr/>
          <a:lstStyle/>
          <a:p>
            <a:pPr lvl="0"/>
            <a:r>
              <a:rPr lang="en-US"/>
              <a:t>Click to edit Master text styles</a:t>
            </a:r>
          </a:p>
        </p:txBody>
      </p:sp>
      <p:sp>
        <p:nvSpPr>
          <p:cNvPr id="2" name="Title 1">
            <a:extLst>
              <a:ext uri="{FF2B5EF4-FFF2-40B4-BE49-F238E27FC236}">
                <a16:creationId xmlns:a16="http://schemas.microsoft.com/office/drawing/2014/main" id="{C45DA711-5619-9284-A520-17DC11C6503C}"/>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2AB0B2B2-419C-7E36-D058-47C871488FD0}"/>
              </a:ext>
            </a:extLst>
          </p:cNvPr>
          <p:cNvSpPr>
            <a:spLocks noGrp="1"/>
          </p:cNvSpPr>
          <p:nvPr>
            <p:ph type="sldNum" sz="quarter" idx="10"/>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153244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graphic">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8" name="Content Placeholder 3">
            <a:extLst>
              <a:ext uri="{FF2B5EF4-FFF2-40B4-BE49-F238E27FC236}">
                <a16:creationId xmlns:a16="http://schemas.microsoft.com/office/drawing/2014/main" id="{6739ED0F-6CEE-2120-DD02-C5ACB90DBA87}"/>
              </a:ext>
            </a:extLst>
          </p:cNvPr>
          <p:cNvSpPr>
            <a:spLocks noGrp="1"/>
          </p:cNvSpPr>
          <p:nvPr>
            <p:ph sz="half" idx="2" hasCustomPrompt="1"/>
          </p:nvPr>
        </p:nvSpPr>
        <p:spPr>
          <a:xfrm>
            <a:off x="6172202" y="1777734"/>
            <a:ext cx="5181600" cy="4280166"/>
          </a:xfrm>
          <a:noFill/>
        </p:spPr>
        <p:txBody>
          <a:bodyPr/>
          <a:lstStyle>
            <a:lvl1pPr marL="0" indent="0">
              <a:buNone/>
              <a:defRPr b="0"/>
            </a:lvl1pPr>
          </a:lstStyle>
          <a:p>
            <a:r>
              <a:rPr lang="en-US"/>
              <a:t>Click to add text</a:t>
            </a:r>
          </a:p>
        </p:txBody>
      </p:sp>
      <p:pic>
        <p:nvPicPr>
          <p:cNvPr id="17" name="Picture 16" descr="Shape, rectangle&#10;&#10;AI-generated content may be incorrect.">
            <a:extLst>
              <a:ext uri="{FF2B5EF4-FFF2-40B4-BE49-F238E27FC236}">
                <a16:creationId xmlns:a16="http://schemas.microsoft.com/office/drawing/2014/main" id="{C84869AF-3B04-7930-AC6C-67733DA6452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87856" y="4278630"/>
            <a:ext cx="5524926" cy="598170"/>
          </a:xfrm>
          <a:prstGeom prst="rect">
            <a:avLst/>
          </a:prstGeom>
        </p:spPr>
      </p:pic>
      <p:pic>
        <p:nvPicPr>
          <p:cNvPr id="15" name="Picture 14" descr="Icon&#10;&#10;AI-generated content may be incorrect.">
            <a:extLst>
              <a:ext uri="{FF2B5EF4-FFF2-40B4-BE49-F238E27FC236}">
                <a16:creationId xmlns:a16="http://schemas.microsoft.com/office/drawing/2014/main" id="{B9E25360-8E23-73D9-3B0A-4EF9BDA2F6C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347786" y="1701534"/>
            <a:ext cx="3457577" cy="3794120"/>
          </a:xfrm>
          <a:prstGeom prst="rect">
            <a:avLst/>
          </a:prstGeom>
        </p:spPr>
      </p:pic>
      <p:sp>
        <p:nvSpPr>
          <p:cNvPr id="2" name="Title 1">
            <a:extLst>
              <a:ext uri="{FF2B5EF4-FFF2-40B4-BE49-F238E27FC236}">
                <a16:creationId xmlns:a16="http://schemas.microsoft.com/office/drawing/2014/main" id="{352A04FA-5779-DE6C-E5E6-9759E7693189}"/>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DDADB6D2-F14C-34C1-5CB3-D8BD3F371310}"/>
              </a:ext>
            </a:extLst>
          </p:cNvPr>
          <p:cNvSpPr>
            <a:spLocks noGrp="1"/>
          </p:cNvSpPr>
          <p:nvPr>
            <p:ph type="sldNum" sz="quarter" idx="10"/>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354141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1">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B68F2-93E3-CE5F-87E2-9E4A6F389936}"/>
              </a:ext>
            </a:extLst>
          </p:cNvPr>
          <p:cNvSpPr>
            <a:spLocks noGrp="1" noRot="1" noMove="1" noResize="1" noEditPoints="1" noAdjustHandles="1" noChangeArrowheads="1" noChangeShapeType="1"/>
          </p:cNvSpPr>
          <p:nvPr userDrawn="1"/>
        </p:nvSpPr>
        <p:spPr>
          <a:xfrm>
            <a:off x="-1"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7" name="Picture 6" descr="Background pattern&#10;&#10;AI-generated content may be incorrect.">
            <a:extLst>
              <a:ext uri="{FF2B5EF4-FFF2-40B4-BE49-F238E27FC236}">
                <a16:creationId xmlns:a16="http://schemas.microsoft.com/office/drawing/2014/main" id="{917B789E-FD79-5094-099C-A184E2AC72D5}"/>
              </a:ext>
            </a:extLst>
          </p:cNvPr>
          <p:cNvPicPr>
            <a:picLocks noGrp="1" noRot="1" noChangeAspect="1" noMove="1" noResize="1" noEditPoints="1" noAdjustHandles="1" noChangeArrowheads="1" noChangeShapeType="1" noCrop="1"/>
          </p:cNvPicPr>
          <p:nvPr userDrawn="1"/>
        </p:nvPicPr>
        <p:blipFill>
          <a:blip r:embed="rId2">
            <a:alphaModFix amt="92000"/>
            <a:extLst>
              <a:ext uri="{28A0092B-C50C-407E-A947-70E740481C1C}">
                <a14:useLocalDpi xmlns:a14="http://schemas.microsoft.com/office/drawing/2010/main" val="0"/>
              </a:ext>
            </a:extLst>
          </a:blip>
          <a:stretch>
            <a:fillRect/>
          </a:stretch>
        </p:blipFill>
        <p:spPr>
          <a:xfrm rot="20272864">
            <a:off x="4163284" y="958570"/>
            <a:ext cx="8202536" cy="5435807"/>
          </a:xfrm>
          <a:prstGeom prst="rect">
            <a:avLst/>
          </a:prstGeom>
        </p:spPr>
      </p:pic>
      <p:sp>
        <p:nvSpPr>
          <p:cNvPr id="12" name="Freeform: Shape 11">
            <a:extLst>
              <a:ext uri="{FF2B5EF4-FFF2-40B4-BE49-F238E27FC236}">
                <a16:creationId xmlns:a16="http://schemas.microsoft.com/office/drawing/2014/main" id="{9DF33B15-7E3E-6392-BE7E-00FF4F29638E}"/>
              </a:ext>
            </a:extLst>
          </p:cNvPr>
          <p:cNvSpPr>
            <a:spLocks noGrp="1" noRot="1" noMove="1" noResize="1" noEditPoints="1" noAdjustHandles="1" noChangeArrowheads="1" noChangeShapeType="1"/>
          </p:cNvSpPr>
          <p:nvPr userDrawn="1"/>
        </p:nvSpPr>
        <p:spPr>
          <a:xfrm rot="10800000">
            <a:off x="0" y="0"/>
            <a:ext cx="8879303" cy="6858000"/>
          </a:xfrm>
          <a:custGeom>
            <a:avLst/>
            <a:gdLst>
              <a:gd name="connsiteX0" fmla="*/ 8879303 w 8879303"/>
              <a:gd name="connsiteY0" fmla="*/ 6858000 h 6858000"/>
              <a:gd name="connsiteX1" fmla="*/ 0 w 8879303"/>
              <a:gd name="connsiteY1" fmla="*/ 6858000 h 6858000"/>
              <a:gd name="connsiteX2" fmla="*/ 1714500 w 8879303"/>
              <a:gd name="connsiteY2" fmla="*/ 0 h 6858000"/>
              <a:gd name="connsiteX3" fmla="*/ 8879303 w 8879303"/>
              <a:gd name="connsiteY3" fmla="*/ 0 h 6858000"/>
            </a:gdLst>
            <a:ahLst/>
            <a:cxnLst>
              <a:cxn ang="0">
                <a:pos x="connsiteX0" y="connsiteY0"/>
              </a:cxn>
              <a:cxn ang="0">
                <a:pos x="connsiteX1" y="connsiteY1"/>
              </a:cxn>
              <a:cxn ang="0">
                <a:pos x="connsiteX2" y="connsiteY2"/>
              </a:cxn>
              <a:cxn ang="0">
                <a:pos x="connsiteX3" y="connsiteY3"/>
              </a:cxn>
            </a:cxnLst>
            <a:rect l="l" t="t" r="r" b="b"/>
            <a:pathLst>
              <a:path w="8879303" h="6858000">
                <a:moveTo>
                  <a:pt x="8879303" y="6858000"/>
                </a:moveTo>
                <a:lnTo>
                  <a:pt x="0" y="6858000"/>
                </a:lnTo>
                <a:lnTo>
                  <a:pt x="1714500" y="0"/>
                </a:lnTo>
                <a:lnTo>
                  <a:pt x="8879303"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5EF1DFBB-FF22-84BF-8288-0F2B6882CA0A}"/>
              </a:ext>
            </a:extLst>
          </p:cNvPr>
          <p:cNvSpPr>
            <a:spLocks noGrp="1"/>
          </p:cNvSpPr>
          <p:nvPr>
            <p:ph type="title" hasCustomPrompt="1"/>
          </p:nvPr>
        </p:nvSpPr>
        <p:spPr>
          <a:xfrm>
            <a:off x="670278" y="1706601"/>
            <a:ext cx="6430341" cy="1946853"/>
          </a:xfrm>
          <a:prstGeom prst="rect">
            <a:avLst/>
          </a:prstGeom>
        </p:spPr>
        <p:txBody>
          <a:bodyPr>
            <a:normAutofit/>
          </a:bodyPr>
          <a:lstStyle>
            <a:lvl1pPr>
              <a:defRPr sz="6000">
                <a:solidFill>
                  <a:schemeClr val="bg1"/>
                </a:solidFill>
              </a:defRPr>
            </a:lvl1pPr>
          </a:lstStyle>
          <a:p>
            <a:r>
              <a:rPr lang="en-US"/>
              <a:t>Click to edit section title </a:t>
            </a:r>
          </a:p>
        </p:txBody>
      </p:sp>
      <p:sp>
        <p:nvSpPr>
          <p:cNvPr id="5" name="Text Placeholder 2">
            <a:extLst>
              <a:ext uri="{FF2B5EF4-FFF2-40B4-BE49-F238E27FC236}">
                <a16:creationId xmlns:a16="http://schemas.microsoft.com/office/drawing/2014/main" id="{1A197E64-3652-9103-219E-346B83A76323}"/>
              </a:ext>
            </a:extLst>
          </p:cNvPr>
          <p:cNvSpPr>
            <a:spLocks noGrp="1"/>
          </p:cNvSpPr>
          <p:nvPr>
            <p:ph type="body" idx="1" hasCustomPrompt="1"/>
          </p:nvPr>
        </p:nvSpPr>
        <p:spPr>
          <a:xfrm>
            <a:off x="670278" y="3779897"/>
            <a:ext cx="6430341" cy="766660"/>
          </a:xfrm>
        </p:spPr>
        <p:txBody>
          <a:bodyPr>
            <a:normAutofit/>
          </a:bodyPr>
          <a:lstStyle>
            <a:lvl1pPr marL="0" indent="0">
              <a:buNone/>
              <a:defRPr sz="3200">
                <a:solidFill>
                  <a:schemeClr val="accent1"/>
                </a:solidFill>
              </a:defRPr>
            </a:lvl1pPr>
          </a:lstStyle>
          <a:p>
            <a:r>
              <a:rPr lang="en-US"/>
              <a:t>Click to edit subtitle</a:t>
            </a:r>
          </a:p>
        </p:txBody>
      </p:sp>
      <p:pic>
        <p:nvPicPr>
          <p:cNvPr id="13" name="Picture 12" descr="A picture containing text, clipart&#10;&#10;AI-generated content may be incorrect.">
            <a:extLst>
              <a:ext uri="{FF2B5EF4-FFF2-40B4-BE49-F238E27FC236}">
                <a16:creationId xmlns:a16="http://schemas.microsoft.com/office/drawing/2014/main" id="{C6827A5F-B296-C6AF-BD08-D802F8ED485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9970734" y="6284020"/>
            <a:ext cx="2025193" cy="491315"/>
          </a:xfrm>
          <a:prstGeom prst="rect">
            <a:avLst/>
          </a:prstGeom>
        </p:spPr>
      </p:pic>
    </p:spTree>
    <p:extLst>
      <p:ext uri="{BB962C8B-B14F-4D97-AF65-F5344CB8AC3E}">
        <p14:creationId xmlns:p14="http://schemas.microsoft.com/office/powerpoint/2010/main" val="298661085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B68F2-93E3-CE5F-87E2-9E4A6F389936}"/>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Rectangle 5">
            <a:extLst>
              <a:ext uri="{FF2B5EF4-FFF2-40B4-BE49-F238E27FC236}">
                <a16:creationId xmlns:a16="http://schemas.microsoft.com/office/drawing/2014/main" id="{5C632C29-012D-A044-AD59-40134856A27F}"/>
              </a:ext>
            </a:extLst>
          </p:cNvPr>
          <p:cNvSpPr/>
          <p:nvPr userDrawn="1"/>
        </p:nvSpPr>
        <p:spPr>
          <a:xfrm>
            <a:off x="5433450" y="0"/>
            <a:ext cx="675855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AI-generated content may be incorrect.">
            <a:extLst>
              <a:ext uri="{FF2B5EF4-FFF2-40B4-BE49-F238E27FC236}">
                <a16:creationId xmlns:a16="http://schemas.microsoft.com/office/drawing/2014/main" id="{917B789E-FD79-5094-099C-A184E2AC72D5}"/>
              </a:ext>
            </a:extLst>
          </p:cNvPr>
          <p:cNvPicPr>
            <a:picLocks noGrp="1" noRot="1" noChangeAspect="1" noMove="1" noResize="1" noEditPoints="1" noAdjustHandles="1" noChangeArrowheads="1" noChangeShapeType="1" noCrop="1"/>
          </p:cNvPicPr>
          <p:nvPr userDrawn="1"/>
        </p:nvPicPr>
        <p:blipFill>
          <a:blip r:embed="rId2">
            <a:alphaModFix amt="52000"/>
            <a:extLst>
              <a:ext uri="{28A0092B-C50C-407E-A947-70E740481C1C}">
                <a14:useLocalDpi xmlns:a14="http://schemas.microsoft.com/office/drawing/2010/main" val="0"/>
              </a:ext>
            </a:extLst>
          </a:blip>
          <a:stretch>
            <a:fillRect/>
          </a:stretch>
        </p:blipFill>
        <p:spPr>
          <a:xfrm rot="12261690">
            <a:off x="65914" y="-214690"/>
            <a:ext cx="5312172" cy="3520368"/>
          </a:xfrm>
          <a:prstGeom prst="rect">
            <a:avLst/>
          </a:prstGeom>
        </p:spPr>
      </p:pic>
      <p:sp>
        <p:nvSpPr>
          <p:cNvPr id="4" name="Title 1">
            <a:extLst>
              <a:ext uri="{FF2B5EF4-FFF2-40B4-BE49-F238E27FC236}">
                <a16:creationId xmlns:a16="http://schemas.microsoft.com/office/drawing/2014/main" id="{5EF1DFBB-FF22-84BF-8288-0F2B6882CA0A}"/>
              </a:ext>
            </a:extLst>
          </p:cNvPr>
          <p:cNvSpPr>
            <a:spLocks noGrp="1"/>
          </p:cNvSpPr>
          <p:nvPr>
            <p:ph type="title" hasCustomPrompt="1"/>
          </p:nvPr>
        </p:nvSpPr>
        <p:spPr>
          <a:xfrm>
            <a:off x="5597554" y="1650249"/>
            <a:ext cx="6430341" cy="1946853"/>
          </a:xfrm>
          <a:prstGeom prst="rect">
            <a:avLst/>
          </a:prstGeom>
        </p:spPr>
        <p:txBody>
          <a:bodyPr>
            <a:normAutofit/>
          </a:bodyPr>
          <a:lstStyle>
            <a:lvl1pPr>
              <a:defRPr sz="6000">
                <a:solidFill>
                  <a:schemeClr val="bg1"/>
                </a:solidFill>
              </a:defRPr>
            </a:lvl1pPr>
          </a:lstStyle>
          <a:p>
            <a:r>
              <a:rPr lang="en-US"/>
              <a:t>Click to edit section title </a:t>
            </a:r>
          </a:p>
        </p:txBody>
      </p:sp>
      <p:sp>
        <p:nvSpPr>
          <p:cNvPr id="5" name="Text Placeholder 2">
            <a:extLst>
              <a:ext uri="{FF2B5EF4-FFF2-40B4-BE49-F238E27FC236}">
                <a16:creationId xmlns:a16="http://schemas.microsoft.com/office/drawing/2014/main" id="{1A197E64-3652-9103-219E-346B83A76323}"/>
              </a:ext>
            </a:extLst>
          </p:cNvPr>
          <p:cNvSpPr>
            <a:spLocks noGrp="1"/>
          </p:cNvSpPr>
          <p:nvPr>
            <p:ph type="body" idx="1" hasCustomPrompt="1"/>
          </p:nvPr>
        </p:nvSpPr>
        <p:spPr>
          <a:xfrm>
            <a:off x="5597553" y="3695821"/>
            <a:ext cx="6430341" cy="766660"/>
          </a:xfrm>
        </p:spPr>
        <p:txBody>
          <a:bodyPr>
            <a:normAutofit/>
          </a:bodyPr>
          <a:lstStyle>
            <a:lvl1pPr marL="0" indent="0">
              <a:buNone/>
              <a:defRPr sz="3200">
                <a:solidFill>
                  <a:schemeClr val="accent1"/>
                </a:solidFill>
              </a:defRPr>
            </a:lvl1pPr>
          </a:lstStyle>
          <a:p>
            <a:r>
              <a:rPr lang="en-US"/>
              <a:t>Click to edit subtitle</a:t>
            </a:r>
          </a:p>
        </p:txBody>
      </p:sp>
      <p:pic>
        <p:nvPicPr>
          <p:cNvPr id="13" name="Picture 12" descr="A picture containing text, clipart&#10;&#10;AI-generated content may be incorrect.">
            <a:extLst>
              <a:ext uri="{FF2B5EF4-FFF2-40B4-BE49-F238E27FC236}">
                <a16:creationId xmlns:a16="http://schemas.microsoft.com/office/drawing/2014/main" id="{C6827A5F-B296-C6AF-BD08-D802F8ED485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165540" y="6219666"/>
            <a:ext cx="2025193" cy="491315"/>
          </a:xfrm>
          <a:prstGeom prst="rect">
            <a:avLst/>
          </a:prstGeom>
        </p:spPr>
      </p:pic>
      <p:pic>
        <p:nvPicPr>
          <p:cNvPr id="2" name="Picture 1" descr="Icon&#10;&#10;AI-generated content may be incorrect.">
            <a:extLst>
              <a:ext uri="{FF2B5EF4-FFF2-40B4-BE49-F238E27FC236}">
                <a16:creationId xmlns:a16="http://schemas.microsoft.com/office/drawing/2014/main" id="{4EB402A1-6EA6-BDA4-3A08-3F0B98A0C924}"/>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718993" y="1286252"/>
            <a:ext cx="4006015" cy="4285495"/>
          </a:xfrm>
          <a:prstGeom prst="rect">
            <a:avLst/>
          </a:prstGeom>
        </p:spPr>
      </p:pic>
    </p:spTree>
    <p:extLst>
      <p:ext uri="{BB962C8B-B14F-4D97-AF65-F5344CB8AC3E}">
        <p14:creationId xmlns:p14="http://schemas.microsoft.com/office/powerpoint/2010/main" val="37505341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6DE059-97D8-0AD7-ECCE-B6E257C9D9B8}"/>
              </a:ext>
            </a:extLst>
          </p:cNvPr>
          <p:cNvSpPr>
            <a:spLocks noGrp="1"/>
          </p:cNvSpPr>
          <p:nvPr>
            <p:ph idx="1" hasCustomPrompt="1"/>
          </p:nvPr>
        </p:nvSpPr>
        <p:spPr>
          <a:xfrm>
            <a:off x="838199" y="4680283"/>
            <a:ext cx="10515599" cy="1287379"/>
          </a:xfrm>
        </p:spPr>
        <p:txBody>
          <a:bodyPr/>
          <a:lstStyle>
            <a:lvl1pPr marL="0" indent="0">
              <a:buClr>
                <a:schemeClr val="accent1"/>
              </a:buClr>
              <a:buNone/>
              <a:defRPr/>
            </a:lvl1pPr>
            <a:lvl2pPr marL="457200" indent="0">
              <a:buNone/>
              <a:defRPr/>
            </a:lvl2pPr>
          </a:lstStyle>
          <a:p>
            <a:r>
              <a:rPr lang="en-US"/>
              <a:t>Click to edit (Roboto bold 20pt)</a:t>
            </a:r>
          </a:p>
        </p:txBody>
      </p:sp>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083403" y="6284021"/>
            <a:ext cx="2025193" cy="491315"/>
          </a:xfrm>
          <a:prstGeom prst="rect">
            <a:avLst/>
          </a:prstGeom>
        </p:spPr>
      </p:pic>
      <p:sp>
        <p:nvSpPr>
          <p:cNvPr id="9" name="Chart Placeholder 8">
            <a:extLst>
              <a:ext uri="{FF2B5EF4-FFF2-40B4-BE49-F238E27FC236}">
                <a16:creationId xmlns:a16="http://schemas.microsoft.com/office/drawing/2014/main" id="{CAE5E7CF-24CD-6448-34AB-46459F38E881}"/>
              </a:ext>
            </a:extLst>
          </p:cNvPr>
          <p:cNvSpPr>
            <a:spLocks noGrp="1"/>
          </p:cNvSpPr>
          <p:nvPr>
            <p:ph type="chart" sz="quarter" idx="10" hasCustomPrompt="1"/>
          </p:nvPr>
        </p:nvSpPr>
        <p:spPr>
          <a:xfrm>
            <a:off x="838199" y="1302606"/>
            <a:ext cx="10515600" cy="3281083"/>
          </a:xfrm>
        </p:spPr>
        <p:txBody>
          <a:bodyPr/>
          <a:lstStyle>
            <a:lvl1pPr marL="0" indent="0">
              <a:buNone/>
              <a:defRPr/>
            </a:lvl1pPr>
          </a:lstStyle>
          <a:p>
            <a:r>
              <a:rPr lang="en-US"/>
              <a:t>Click to add graph</a:t>
            </a:r>
          </a:p>
        </p:txBody>
      </p:sp>
      <p:sp>
        <p:nvSpPr>
          <p:cNvPr id="2" name="Title 1">
            <a:extLst>
              <a:ext uri="{FF2B5EF4-FFF2-40B4-BE49-F238E27FC236}">
                <a16:creationId xmlns:a16="http://schemas.microsoft.com/office/drawing/2014/main" id="{D1FA35A1-6BB3-D376-F43F-F54077499F1D}"/>
              </a:ext>
            </a:extLst>
          </p:cNvPr>
          <p:cNvSpPr>
            <a:spLocks noGrp="1"/>
          </p:cNvSpPr>
          <p:nvPr>
            <p:ph type="title" hasCustomPrompt="1"/>
          </p:nvPr>
        </p:nvSpPr>
        <p:spPr>
          <a:xfrm>
            <a:off x="534185" y="404303"/>
            <a:ext cx="11123627" cy="779462"/>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DAA3159A-F1BC-D3F9-0B4C-9360F89A9064}"/>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330426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7" name="Picture 26" descr="Background pattern&#10;&#10;AI-generated content may be incorrect.">
            <a:extLst>
              <a:ext uri="{FF2B5EF4-FFF2-40B4-BE49-F238E27FC236}">
                <a16:creationId xmlns:a16="http://schemas.microsoft.com/office/drawing/2014/main" id="{11A4DCF8-8FB4-FAE7-13E6-1B68876AA1E4}"/>
              </a:ext>
            </a:extLst>
          </p:cNvPr>
          <p:cNvPicPr>
            <a:picLocks noChangeAspect="1"/>
          </p:cNvPicPr>
          <p:nvPr userDrawn="1"/>
        </p:nvPicPr>
        <p:blipFill>
          <a:blip r:embed="rId19">
            <a:alphaModFix amt="12000"/>
            <a:extLst>
              <a:ext uri="{28A0092B-C50C-407E-A947-70E740481C1C}">
                <a14:useLocalDpi xmlns:a14="http://schemas.microsoft.com/office/drawing/2010/main" val="0"/>
              </a:ext>
            </a:extLst>
          </a:blip>
          <a:srcRect t="-420" b="-321"/>
          <a:stretch/>
        </p:blipFill>
        <p:spPr>
          <a:xfrm rot="5400000">
            <a:off x="-194750" y="158657"/>
            <a:ext cx="4639061" cy="4297680"/>
          </a:xfrm>
          <a:prstGeom prst="rect">
            <a:avLst/>
          </a:prstGeom>
        </p:spPr>
      </p:pic>
      <p:sp>
        <p:nvSpPr>
          <p:cNvPr id="14" name="Rectangle 13">
            <a:extLst>
              <a:ext uri="{FF2B5EF4-FFF2-40B4-BE49-F238E27FC236}">
                <a16:creationId xmlns:a16="http://schemas.microsoft.com/office/drawing/2014/main" id="{249155FC-C3D6-BC94-C837-A47E07D25273}"/>
              </a:ext>
            </a:extLst>
          </p:cNvPr>
          <p:cNvSpPr/>
          <p:nvPr userDrawn="1"/>
        </p:nvSpPr>
        <p:spPr>
          <a:xfrm>
            <a:off x="0" y="4279769"/>
            <a:ext cx="12192000" cy="25782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Background pattern&#10;&#10;AI-generated content may be incorrect.">
            <a:extLst>
              <a:ext uri="{FF2B5EF4-FFF2-40B4-BE49-F238E27FC236}">
                <a16:creationId xmlns:a16="http://schemas.microsoft.com/office/drawing/2014/main" id="{3E92AC51-E8B8-05B0-6DE7-74B36DD6D884}"/>
              </a:ext>
            </a:extLst>
          </p:cNvPr>
          <p:cNvPicPr>
            <a:picLocks noChangeAspect="1"/>
          </p:cNvPicPr>
          <p:nvPr userDrawn="1"/>
        </p:nvPicPr>
        <p:blipFill>
          <a:blip r:embed="rId19">
            <a:alphaModFix amt="24000"/>
            <a:extLst>
              <a:ext uri="{28A0092B-C50C-407E-A947-70E740481C1C}">
                <a14:useLocalDpi xmlns:a14="http://schemas.microsoft.com/office/drawing/2010/main" val="0"/>
              </a:ext>
            </a:extLst>
          </a:blip>
          <a:srcRect t="-420" b="-321"/>
          <a:stretch/>
        </p:blipFill>
        <p:spPr>
          <a:xfrm rot="16200000">
            <a:off x="7735658" y="2401661"/>
            <a:ext cx="4639061" cy="4297680"/>
          </a:xfrm>
          <a:prstGeom prst="rect">
            <a:avLst/>
          </a:prstGeom>
        </p:spPr>
      </p:pic>
      <p:sp>
        <p:nvSpPr>
          <p:cNvPr id="21" name="Rectangle 20">
            <a:extLst>
              <a:ext uri="{FF2B5EF4-FFF2-40B4-BE49-F238E27FC236}">
                <a16:creationId xmlns:a16="http://schemas.microsoft.com/office/drawing/2014/main" id="{4988FB27-38EA-7EAE-8D9C-31A91E8E6FFD}"/>
              </a:ext>
            </a:extLst>
          </p:cNvPr>
          <p:cNvSpPr>
            <a:spLocks noGrp="1" noRot="1" noMove="1" noResize="1" noEditPoints="1" noAdjustHandles="1" noChangeArrowheads="1" noChangeShapeType="1"/>
          </p:cNvSpPr>
          <p:nvPr userDrawn="1"/>
        </p:nvSpPr>
        <p:spPr>
          <a:xfrm>
            <a:off x="410259" y="294843"/>
            <a:ext cx="11371478" cy="5879713"/>
          </a:xfrm>
          <a:prstGeom prst="rect">
            <a:avLst/>
          </a:prstGeom>
          <a:solidFill>
            <a:schemeClr val="bg1"/>
          </a:solidFill>
          <a:ln>
            <a:solidFill>
              <a:schemeClr val="bg1"/>
            </a:solidFill>
          </a:ln>
          <a:effectLst>
            <a:outerShdw blurRad="63500" sx="102000" sy="102000" algn="ctr" rotWithShape="0">
              <a:prstClr val="black">
                <a:alpha val="1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7CBC243-B48B-51D4-3C78-820C87CF911E}"/>
              </a:ext>
            </a:extLst>
          </p:cNvPr>
          <p:cNvSpPr>
            <a:spLocks noGrp="1"/>
          </p:cNvSpPr>
          <p:nvPr>
            <p:ph type="title"/>
          </p:nvPr>
        </p:nvSpPr>
        <p:spPr>
          <a:xfrm>
            <a:off x="534185" y="404303"/>
            <a:ext cx="11123627" cy="779462"/>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B2F9B-E39A-21B8-1B49-899009B026B3}"/>
              </a:ext>
            </a:extLst>
          </p:cNvPr>
          <p:cNvSpPr>
            <a:spLocks noGrp="1"/>
          </p:cNvSpPr>
          <p:nvPr>
            <p:ph type="body" idx="1"/>
          </p:nvPr>
        </p:nvSpPr>
        <p:spPr>
          <a:xfrm>
            <a:off x="534186" y="1240221"/>
            <a:ext cx="11123627" cy="4632678"/>
          </a:xfrm>
          <a:prstGeom prst="rect">
            <a:avLst/>
          </a:prstGeom>
          <a:noFill/>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E415DB8-FD1C-7C62-EA1D-3B9952137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0">
                <a:solidFill>
                  <a:schemeClr val="bg1"/>
                </a:solidFill>
                <a:latin typeface="Roboto" panose="02000000000000000000" pitchFamily="2" charset="0"/>
                <a:ea typeface="Roboto" panose="02000000000000000000" pitchFamily="2" charset="0"/>
              </a:defRPr>
            </a:lvl1pPr>
          </a:lstStyle>
          <a:p>
            <a:fld id="{7A3832A0-79CF-4AB2-A86D-F6819D2BCBA5}" type="slidenum">
              <a:rPr lang="en-US" smtClean="0"/>
              <a:pPr/>
              <a:t>‹#›</a:t>
            </a:fld>
            <a:endParaRPr lang="en-US"/>
          </a:p>
        </p:txBody>
      </p:sp>
    </p:spTree>
    <p:extLst>
      <p:ext uri="{BB962C8B-B14F-4D97-AF65-F5344CB8AC3E}">
        <p14:creationId xmlns:p14="http://schemas.microsoft.com/office/powerpoint/2010/main" val="1646636794"/>
      </p:ext>
    </p:extLst>
  </p:cSld>
  <p:clrMap bg1="lt1" tx1="dk1" bg2="lt2" tx2="dk2" accent1="accent1" accent2="accent2" accent3="accent3" accent4="accent4" accent5="accent5" accent6="accent6" hlink="hlink" folHlink="folHlink"/>
  <p:sldLayoutIdLst>
    <p:sldLayoutId id="2147483659" r:id="rId1"/>
    <p:sldLayoutId id="2147483657" r:id="rId2"/>
    <p:sldLayoutId id="2147483658" r:id="rId3"/>
    <p:sldLayoutId id="2147483650" r:id="rId4"/>
    <p:sldLayoutId id="2147483662" r:id="rId5"/>
    <p:sldLayoutId id="2147483663" r:id="rId6"/>
    <p:sldLayoutId id="2147483664" r:id="rId7"/>
    <p:sldLayoutId id="2147483665" r:id="rId8"/>
    <p:sldLayoutId id="2147483661" r:id="rId9"/>
    <p:sldLayoutId id="2147483667" r:id="rId10"/>
    <p:sldLayoutId id="2147483670" r:id="rId11"/>
    <p:sldLayoutId id="2147483676" r:id="rId12"/>
    <p:sldLayoutId id="2147483677" r:id="rId13"/>
    <p:sldLayoutId id="2147483678" r:id="rId14"/>
    <p:sldLayoutId id="2147483679" r:id="rId15"/>
    <p:sldLayoutId id="2147483680" r:id="rId16"/>
    <p:sldLayoutId id="2147483681" r:id="rId17"/>
  </p:sldLayoutIdLst>
  <p:hf hdr="0" ftr="0" dt="0"/>
  <p:txStyles>
    <p:titleStyle>
      <a:lvl1pPr algn="l" defTabSz="914400" rtl="0" eaLnBrk="1" latinLnBrk="0" hangingPunct="1">
        <a:lnSpc>
          <a:spcPct val="100000"/>
        </a:lnSpc>
        <a:spcBef>
          <a:spcPct val="0"/>
        </a:spcBef>
        <a:buNone/>
        <a:defRPr sz="3200" b="1" kern="1200">
          <a:solidFill>
            <a:schemeClr val="accent1"/>
          </a:solidFill>
          <a:latin typeface="Montserrat" panose="000005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covgov.sharepoint.com/sites/ODGADataGovernanceResourcesExternal/_layouts/15/SeeAll.aspx?Page=%2Fsites%2FODGADataGovernanceResourcesExternal%2FSitePages%2FHome.aspx&amp;InstanceId=685931c2-17f6-4fc8-abad-d0075e4ef407"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vatest.beyond2020.com/vatest_tops"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7542-8C3B-9B12-8285-A09AED7233B0}"/>
              </a:ext>
            </a:extLst>
          </p:cNvPr>
          <p:cNvSpPr>
            <a:spLocks noGrp="1"/>
          </p:cNvSpPr>
          <p:nvPr>
            <p:ph type="title"/>
          </p:nvPr>
        </p:nvSpPr>
        <p:spPr/>
        <p:txBody>
          <a:bodyPr/>
          <a:lstStyle/>
          <a:p>
            <a:r>
              <a:rPr lang="en-US"/>
              <a:t>September 2025 Executive Data Board</a:t>
            </a:r>
          </a:p>
        </p:txBody>
      </p:sp>
      <p:sp>
        <p:nvSpPr>
          <p:cNvPr id="3" name="Text Placeholder 2">
            <a:extLst>
              <a:ext uri="{FF2B5EF4-FFF2-40B4-BE49-F238E27FC236}">
                <a16:creationId xmlns:a16="http://schemas.microsoft.com/office/drawing/2014/main" id="{645A908B-4C10-8554-7AE6-317F2D416D76}"/>
              </a:ext>
            </a:extLst>
          </p:cNvPr>
          <p:cNvSpPr>
            <a:spLocks noGrp="1"/>
          </p:cNvSpPr>
          <p:nvPr>
            <p:ph type="body" sz="quarter" idx="14"/>
          </p:nvPr>
        </p:nvSpPr>
        <p:spPr/>
        <p:txBody>
          <a:bodyPr/>
          <a:lstStyle/>
          <a:p>
            <a:r>
              <a:rPr lang="en-US"/>
              <a:t>Virginia Office of Data Governance and Analytics </a:t>
            </a:r>
          </a:p>
        </p:txBody>
      </p:sp>
      <p:sp>
        <p:nvSpPr>
          <p:cNvPr id="4" name="Text Placeholder 3">
            <a:extLst>
              <a:ext uri="{FF2B5EF4-FFF2-40B4-BE49-F238E27FC236}">
                <a16:creationId xmlns:a16="http://schemas.microsoft.com/office/drawing/2014/main" id="{0BC2FBD9-C39C-24BB-BD84-A105E5EA9EB7}"/>
              </a:ext>
            </a:extLst>
          </p:cNvPr>
          <p:cNvSpPr>
            <a:spLocks noGrp="1"/>
          </p:cNvSpPr>
          <p:nvPr>
            <p:ph type="body" sz="quarter" idx="15"/>
          </p:nvPr>
        </p:nvSpPr>
        <p:spPr/>
        <p:txBody>
          <a:bodyPr/>
          <a:lstStyle/>
          <a:p>
            <a:r>
              <a:rPr lang="en-US"/>
              <a:t>September 23</a:t>
            </a:r>
            <a:r>
              <a:rPr lang="en-US" baseline="30000"/>
              <a:t>rd</a:t>
            </a:r>
            <a:r>
              <a:rPr lang="en-US"/>
              <a:t>, 2025</a:t>
            </a:r>
          </a:p>
        </p:txBody>
      </p:sp>
    </p:spTree>
    <p:extLst>
      <p:ext uri="{BB962C8B-B14F-4D97-AF65-F5344CB8AC3E}">
        <p14:creationId xmlns:p14="http://schemas.microsoft.com/office/powerpoint/2010/main" val="67792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8F366-EAB7-6EBC-D24C-813BA5BB62E1}"/>
              </a:ext>
            </a:extLst>
          </p:cNvPr>
          <p:cNvSpPr>
            <a:spLocks noGrp="1"/>
          </p:cNvSpPr>
          <p:nvPr>
            <p:ph sz="half" idx="1"/>
          </p:nvPr>
        </p:nvSpPr>
        <p:spPr>
          <a:xfrm>
            <a:off x="838199" y="1174797"/>
            <a:ext cx="10515600" cy="4280166"/>
          </a:xfrm>
        </p:spPr>
        <p:txBody>
          <a:bodyPr vert="horz" lIns="91440" tIns="45720" rIns="91440" bIns="45720" rtlCol="0" anchor="t">
            <a:normAutofit/>
          </a:bodyPr>
          <a:lstStyle/>
          <a:p>
            <a:pPr fontAlgn="ctr"/>
            <a:r>
              <a:rPr lang="en-US">
                <a:latin typeface="Roboto"/>
                <a:ea typeface="Roboto"/>
                <a:cs typeface="Roboto"/>
              </a:rPr>
              <a:t>Azure Synapse Data Warehouses</a:t>
            </a:r>
          </a:p>
          <a:p>
            <a:pPr lvl="1" fontAlgn="ctr"/>
            <a:r>
              <a:rPr lang="en-US" sz="2000">
                <a:latin typeface="Roboto"/>
                <a:ea typeface="Roboto"/>
                <a:cs typeface="Roboto"/>
              </a:rPr>
              <a:t>Hosting 12 production-level data warehouses, each exclusively supporting a specific agency.</a:t>
            </a:r>
          </a:p>
          <a:p>
            <a:pPr>
              <a:buClr>
                <a:srgbClr val="075A83"/>
              </a:buClr>
            </a:pPr>
            <a:r>
              <a:rPr lang="en-US">
                <a:latin typeface="Roboto"/>
                <a:ea typeface="Roboto"/>
                <a:cs typeface="Roboto"/>
              </a:rPr>
              <a:t>Azure SQL Databases</a:t>
            </a:r>
            <a:endParaRPr lang="en-US" b="0">
              <a:latin typeface="Roboto"/>
              <a:ea typeface="Roboto"/>
              <a:cs typeface="Roboto"/>
            </a:endParaRPr>
          </a:p>
          <a:p>
            <a:pPr lvl="1"/>
            <a:r>
              <a:rPr lang="en-US" sz="2000">
                <a:latin typeface="Roboto"/>
                <a:ea typeface="Roboto"/>
                <a:cs typeface="Roboto"/>
              </a:rPr>
              <a:t>20 databases primarily serving as data marts.</a:t>
            </a:r>
          </a:p>
          <a:p>
            <a:pPr lvl="1"/>
            <a:r>
              <a:rPr lang="en-US" sz="2000">
                <a:latin typeface="Roboto"/>
                <a:ea typeface="Roboto"/>
                <a:cs typeface="Roboto"/>
              </a:rPr>
              <a:t>Designed to deliver specific datasets outlined in project-specific Memorandums of Understanding (MOUs).</a:t>
            </a:r>
          </a:p>
          <a:p>
            <a:pPr lvl="1"/>
            <a:r>
              <a:rPr lang="en-US" sz="2000">
                <a:latin typeface="Roboto"/>
                <a:ea typeface="Roboto"/>
                <a:cs typeface="Roboto"/>
              </a:rPr>
              <a:t>Access is role-based and limited to users specified within each MOU.</a:t>
            </a:r>
            <a:endParaRPr lang="en-US" sz="2000">
              <a:cs typeface="Roboto"/>
            </a:endParaRPr>
          </a:p>
          <a:p>
            <a:pPr>
              <a:buClr>
                <a:srgbClr val="075A83"/>
              </a:buClr>
            </a:pPr>
            <a:r>
              <a:rPr lang="en-US">
                <a:latin typeface="Roboto"/>
                <a:ea typeface="Roboto"/>
                <a:cs typeface="Roboto"/>
              </a:rPr>
              <a:t>Azure SQL Managed Instance</a:t>
            </a:r>
            <a:endParaRPr lang="en-US" b="0">
              <a:latin typeface="Roboto"/>
              <a:ea typeface="Roboto"/>
              <a:cs typeface="Roboto"/>
            </a:endParaRPr>
          </a:p>
          <a:p>
            <a:pPr lvl="1"/>
            <a:r>
              <a:rPr lang="en-US" sz="2000">
                <a:latin typeface="Roboto"/>
                <a:ea typeface="Roboto"/>
                <a:cs typeface="Roboto"/>
              </a:rPr>
              <a:t>Deployed across both production and non-production environments.</a:t>
            </a:r>
          </a:p>
          <a:p>
            <a:pPr lvl="1"/>
            <a:r>
              <a:rPr lang="en-US" sz="2000">
                <a:latin typeface="Roboto"/>
                <a:ea typeface="Roboto"/>
                <a:cs typeface="Roboto"/>
              </a:rPr>
              <a:t>Hosts internal ODGA databases, including the Commonwealth Data Trust, ETL Logging, Maturity Assessment, and other internal systems.</a:t>
            </a:r>
          </a:p>
          <a:p>
            <a:pPr lvl="1"/>
            <a:endParaRPr lang="en-US" sz="1600" b="0">
              <a:cs typeface="Roboto" panose="02000000000000000000" pitchFamily="2" charset="0"/>
            </a:endParaRPr>
          </a:p>
          <a:p>
            <a:pPr>
              <a:buClr>
                <a:srgbClr val="075A83"/>
              </a:buClr>
            </a:pPr>
            <a:endParaRPr lang="en-US" sz="1600" b="0">
              <a:cs typeface="Roboto" panose="02000000000000000000" pitchFamily="2" charset="0"/>
            </a:endParaRPr>
          </a:p>
          <a:p>
            <a:pPr lvl="1"/>
            <a:endParaRPr lang="en-US">
              <a:cs typeface="Roboto" panose="02000000000000000000" pitchFamily="2" charset="0"/>
            </a:endParaRPr>
          </a:p>
          <a:p>
            <a:pPr marL="0" indent="0">
              <a:buClr>
                <a:srgbClr val="075A83"/>
              </a:buClr>
              <a:buNone/>
            </a:pPr>
            <a:endParaRPr lang="en-US">
              <a:cs typeface="Roboto" panose="02000000000000000000" pitchFamily="2" charset="0"/>
            </a:endParaRPr>
          </a:p>
          <a:p>
            <a:pPr marL="0" indent="0">
              <a:buClr>
                <a:srgbClr val="075A83"/>
              </a:buClr>
              <a:buNone/>
            </a:pPr>
            <a:endParaRPr lang="en-US" sz="2800">
              <a:cs typeface="Roboto" panose="02000000000000000000" pitchFamily="2" charset="0"/>
            </a:endParaRPr>
          </a:p>
          <a:p>
            <a:pPr lvl="1"/>
            <a:endParaRPr lang="en-US">
              <a:cs typeface="Roboto" panose="02000000000000000000" pitchFamily="2" charset="0"/>
            </a:endParaRPr>
          </a:p>
        </p:txBody>
      </p:sp>
      <p:sp>
        <p:nvSpPr>
          <p:cNvPr id="4" name="Title 3">
            <a:extLst>
              <a:ext uri="{FF2B5EF4-FFF2-40B4-BE49-F238E27FC236}">
                <a16:creationId xmlns:a16="http://schemas.microsoft.com/office/drawing/2014/main" id="{4A39FA05-536C-294A-8A6A-0FC26B675D29}"/>
              </a:ext>
            </a:extLst>
          </p:cNvPr>
          <p:cNvSpPr>
            <a:spLocks noGrp="1"/>
          </p:cNvSpPr>
          <p:nvPr>
            <p:ph type="title"/>
          </p:nvPr>
        </p:nvSpPr>
        <p:spPr/>
        <p:txBody>
          <a:bodyPr/>
          <a:lstStyle/>
          <a:p>
            <a:r>
              <a:rPr lang="en-US"/>
              <a:t>ODGA Technology Stack: Databases </a:t>
            </a:r>
          </a:p>
        </p:txBody>
      </p:sp>
      <p:sp>
        <p:nvSpPr>
          <p:cNvPr id="5" name="Slide Number Placeholder 4">
            <a:extLst>
              <a:ext uri="{FF2B5EF4-FFF2-40B4-BE49-F238E27FC236}">
                <a16:creationId xmlns:a16="http://schemas.microsoft.com/office/drawing/2014/main" id="{18C605A7-293F-D41A-20F2-9CE0EB48780F}"/>
              </a:ext>
            </a:extLst>
          </p:cNvPr>
          <p:cNvSpPr>
            <a:spLocks noGrp="1"/>
          </p:cNvSpPr>
          <p:nvPr>
            <p:ph type="sldNum" sz="quarter" idx="10"/>
          </p:nvPr>
        </p:nvSpPr>
        <p:spPr/>
        <p:txBody>
          <a:bodyPr/>
          <a:lstStyle/>
          <a:p>
            <a:fld id="{7A3832A0-79CF-4AB2-A86D-F6819D2BCBA5}" type="slidenum">
              <a:rPr lang="en-US" smtClean="0"/>
              <a:pPr/>
              <a:t>10</a:t>
            </a:fld>
            <a:endParaRPr lang="en-US"/>
          </a:p>
        </p:txBody>
      </p:sp>
    </p:spTree>
    <p:extLst>
      <p:ext uri="{BB962C8B-B14F-4D97-AF65-F5344CB8AC3E}">
        <p14:creationId xmlns:p14="http://schemas.microsoft.com/office/powerpoint/2010/main" val="256043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4FB00-E07F-8B3B-FB75-86C667EEE59F}"/>
              </a:ext>
            </a:extLst>
          </p:cNvPr>
          <p:cNvSpPr>
            <a:spLocks noGrp="1"/>
          </p:cNvSpPr>
          <p:nvPr>
            <p:ph type="title"/>
          </p:nvPr>
        </p:nvSpPr>
        <p:spPr/>
        <p:txBody>
          <a:bodyPr/>
          <a:lstStyle/>
          <a:p>
            <a:r>
              <a:rPr lang="en-US"/>
              <a:t>ODGA Technology Stack: ETL Tools </a:t>
            </a:r>
          </a:p>
        </p:txBody>
      </p:sp>
      <p:sp>
        <p:nvSpPr>
          <p:cNvPr id="2" name="Content Placeholder 1">
            <a:extLst>
              <a:ext uri="{FF2B5EF4-FFF2-40B4-BE49-F238E27FC236}">
                <a16:creationId xmlns:a16="http://schemas.microsoft.com/office/drawing/2014/main" id="{C0AE230A-4778-2A52-4C45-940ED3888E1A}"/>
              </a:ext>
            </a:extLst>
          </p:cNvPr>
          <p:cNvSpPr>
            <a:spLocks noGrp="1"/>
          </p:cNvSpPr>
          <p:nvPr>
            <p:ph idx="1"/>
          </p:nvPr>
        </p:nvSpPr>
        <p:spPr/>
        <p:txBody>
          <a:bodyPr vert="horz" lIns="91440" tIns="45720" rIns="91440" bIns="45720" rtlCol="0" anchor="t">
            <a:normAutofit/>
          </a:bodyPr>
          <a:lstStyle/>
          <a:p>
            <a:pPr>
              <a:buFont typeface="Arial"/>
              <a:buChar char="•"/>
            </a:pPr>
            <a:r>
              <a:rPr lang="en-US">
                <a:latin typeface="Roboto"/>
                <a:ea typeface="Roboto"/>
                <a:cs typeface="Roboto"/>
              </a:rPr>
              <a:t>Azure Synapse Analytics</a:t>
            </a:r>
          </a:p>
          <a:p>
            <a:pPr marL="971550" lvl="1" indent="-285750">
              <a:buFont typeface="Arial"/>
              <a:buChar char="•"/>
            </a:pPr>
            <a:r>
              <a:rPr lang="en-US" sz="2000">
                <a:latin typeface="Roboto"/>
                <a:ea typeface="Roboto"/>
                <a:cs typeface="Roboto"/>
              </a:rPr>
              <a:t>Used for data integration, transformation, and orchestration within the Azure environment.</a:t>
            </a:r>
          </a:p>
          <a:p>
            <a:pPr>
              <a:buFont typeface="Arial"/>
              <a:buChar char="•"/>
            </a:pPr>
            <a:r>
              <a:rPr lang="en-US">
                <a:latin typeface="Roboto"/>
                <a:ea typeface="Roboto"/>
                <a:cs typeface="Roboto"/>
              </a:rPr>
              <a:t>Python</a:t>
            </a:r>
          </a:p>
          <a:p>
            <a:pPr marL="971550" lvl="1" indent="-285750">
              <a:buFont typeface="Arial"/>
              <a:buChar char="•"/>
            </a:pPr>
            <a:r>
              <a:rPr lang="en-US" sz="2000">
                <a:latin typeface="Roboto"/>
                <a:ea typeface="Roboto"/>
                <a:cs typeface="Roboto"/>
              </a:rPr>
              <a:t>Utilized with Spark pools in Azure for data processing.</a:t>
            </a:r>
          </a:p>
          <a:p>
            <a:pPr marL="971550" lvl="1" indent="-285750">
              <a:buFont typeface="Arial"/>
              <a:buChar char="•"/>
            </a:pPr>
            <a:r>
              <a:rPr lang="en-US" sz="2000">
                <a:latin typeface="Roboto"/>
                <a:ea typeface="Roboto"/>
                <a:cs typeface="Roboto"/>
              </a:rPr>
              <a:t>Also used for making API calls to services such as Microsoft Purview, Power BI, and the Open Data Portal, among others.</a:t>
            </a:r>
          </a:p>
          <a:p>
            <a:pPr>
              <a:buFont typeface="Arial"/>
              <a:buChar char="•"/>
            </a:pPr>
            <a:r>
              <a:rPr lang="en-US">
                <a:latin typeface="Roboto"/>
                <a:ea typeface="Roboto"/>
                <a:cs typeface="Roboto"/>
              </a:rPr>
              <a:t>Databricks</a:t>
            </a:r>
            <a:r>
              <a:rPr lang="en-US" b="0">
                <a:latin typeface="Roboto"/>
                <a:ea typeface="Roboto"/>
                <a:cs typeface="Roboto"/>
              </a:rPr>
              <a:t> </a:t>
            </a:r>
            <a:r>
              <a:rPr lang="en-US" b="0" i="1">
                <a:latin typeface="Roboto"/>
                <a:ea typeface="Roboto"/>
                <a:cs typeface="Roboto"/>
              </a:rPr>
              <a:t>(Proof of Concept Phase)</a:t>
            </a:r>
            <a:endParaRPr lang="en-US">
              <a:latin typeface="Roboto"/>
              <a:ea typeface="Roboto"/>
              <a:cs typeface="Roboto"/>
            </a:endParaRPr>
          </a:p>
          <a:p>
            <a:pPr marL="0" indent="0">
              <a:buNone/>
            </a:pPr>
            <a:endParaRPr lang="en-US"/>
          </a:p>
        </p:txBody>
      </p:sp>
      <p:sp>
        <p:nvSpPr>
          <p:cNvPr id="4" name="Slide Number Placeholder 3">
            <a:extLst>
              <a:ext uri="{FF2B5EF4-FFF2-40B4-BE49-F238E27FC236}">
                <a16:creationId xmlns:a16="http://schemas.microsoft.com/office/drawing/2014/main" id="{0C5178F1-A67E-0F32-7823-00BF3FD1ACB2}"/>
              </a:ext>
            </a:extLst>
          </p:cNvPr>
          <p:cNvSpPr>
            <a:spLocks noGrp="1"/>
          </p:cNvSpPr>
          <p:nvPr>
            <p:ph type="sldNum" sz="quarter" idx="10"/>
          </p:nvPr>
        </p:nvSpPr>
        <p:spPr/>
        <p:txBody>
          <a:bodyPr/>
          <a:lstStyle/>
          <a:p>
            <a:fld id="{7A3832A0-79CF-4AB2-A86D-F6819D2BCBA5}" type="slidenum">
              <a:rPr lang="en-US" smtClean="0"/>
              <a:pPr/>
              <a:t>11</a:t>
            </a:fld>
            <a:endParaRPr lang="en-US"/>
          </a:p>
        </p:txBody>
      </p:sp>
    </p:spTree>
    <p:extLst>
      <p:ext uri="{BB962C8B-B14F-4D97-AF65-F5344CB8AC3E}">
        <p14:creationId xmlns:p14="http://schemas.microsoft.com/office/powerpoint/2010/main" val="61368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3D932D-4150-3944-3BA3-FE7C7596D59A}"/>
              </a:ext>
            </a:extLst>
          </p:cNvPr>
          <p:cNvSpPr>
            <a:spLocks noGrp="1"/>
          </p:cNvSpPr>
          <p:nvPr>
            <p:ph type="title"/>
          </p:nvPr>
        </p:nvSpPr>
        <p:spPr/>
        <p:txBody>
          <a:bodyPr/>
          <a:lstStyle/>
          <a:p>
            <a:r>
              <a:rPr lang="en-US">
                <a:latin typeface="Montserrat"/>
                <a:ea typeface="Roboto"/>
              </a:rPr>
              <a:t>ODGA Technology Stack: Other</a:t>
            </a:r>
            <a:endParaRPr lang="en-US"/>
          </a:p>
        </p:txBody>
      </p:sp>
      <p:sp>
        <p:nvSpPr>
          <p:cNvPr id="2" name="Content Placeholder 1">
            <a:extLst>
              <a:ext uri="{FF2B5EF4-FFF2-40B4-BE49-F238E27FC236}">
                <a16:creationId xmlns:a16="http://schemas.microsoft.com/office/drawing/2014/main" id="{F2A9FF79-CB53-9DFD-155E-BA5339B55B0A}"/>
              </a:ext>
            </a:extLst>
          </p:cNvPr>
          <p:cNvSpPr>
            <a:spLocks noGrp="1"/>
          </p:cNvSpPr>
          <p:nvPr>
            <p:ph idx="1"/>
          </p:nvPr>
        </p:nvSpPr>
        <p:spPr/>
        <p:txBody>
          <a:bodyPr vert="horz" lIns="91440" tIns="45720" rIns="91440" bIns="45720" rtlCol="0" anchor="t">
            <a:normAutofit fontScale="92500" lnSpcReduction="20000"/>
          </a:bodyPr>
          <a:lstStyle/>
          <a:p>
            <a:r>
              <a:rPr lang="en-US" sz="1600">
                <a:latin typeface="Roboto"/>
                <a:ea typeface="Roboto"/>
                <a:cs typeface="Roboto"/>
              </a:rPr>
              <a:t>Unstructured Data Storage</a:t>
            </a:r>
            <a:endParaRPr lang="en-US" sz="1600" b="0">
              <a:latin typeface="Roboto"/>
              <a:ea typeface="Roboto"/>
              <a:cs typeface="Roboto"/>
            </a:endParaRPr>
          </a:p>
          <a:p>
            <a:pPr lvl="1"/>
            <a:r>
              <a:rPr lang="en-US" sz="1600">
                <a:latin typeface="Roboto"/>
                <a:ea typeface="Roboto"/>
                <a:cs typeface="Roboto"/>
              </a:rPr>
              <a:t>Azure Data Lake Storage (ADLS)</a:t>
            </a:r>
          </a:p>
          <a:p>
            <a:pPr marL="971550" lvl="1" indent="-285750"/>
            <a:r>
              <a:rPr lang="en-US" sz="1600">
                <a:latin typeface="Roboto"/>
                <a:ea typeface="Roboto"/>
                <a:cs typeface="Roboto"/>
              </a:rPr>
              <a:t>Consists of 4 distinct instances acting as landing zones or drop-off points for file-based data.</a:t>
            </a:r>
          </a:p>
          <a:p>
            <a:pPr marL="971550" lvl="1" indent="-285750"/>
            <a:r>
              <a:rPr lang="en-US" sz="1600">
                <a:latin typeface="Roboto"/>
                <a:ea typeface="Roboto"/>
                <a:cs typeface="Roboto"/>
              </a:rPr>
              <a:t>Supports both data ingestion and sharing.</a:t>
            </a:r>
          </a:p>
          <a:p>
            <a:pPr marL="971550" lvl="1" indent="-285750"/>
            <a:r>
              <a:rPr lang="en-US" sz="1600">
                <a:latin typeface="Roboto"/>
                <a:ea typeface="Roboto"/>
                <a:cs typeface="Roboto"/>
              </a:rPr>
              <a:t>Access is highly restricted and governed by the terms of corresponding MOUs.</a:t>
            </a:r>
          </a:p>
          <a:p>
            <a:r>
              <a:rPr lang="en-US" sz="1600">
                <a:latin typeface="Roboto"/>
                <a:ea typeface="Roboto"/>
                <a:cs typeface="Roboto"/>
              </a:rPr>
              <a:t>Object-Oriented Programming</a:t>
            </a:r>
            <a:endParaRPr lang="en-US" sz="1600" b="0">
              <a:latin typeface="Roboto"/>
              <a:ea typeface="Roboto"/>
              <a:cs typeface="Roboto"/>
            </a:endParaRPr>
          </a:p>
          <a:p>
            <a:pPr lvl="1"/>
            <a:r>
              <a:rPr lang="en-US" sz="1400" b="0">
                <a:latin typeface="Roboto"/>
                <a:ea typeface="Roboto"/>
                <a:cs typeface="Roboto"/>
              </a:rPr>
              <a:t>Utilizes .NET and Angular frameworks within the Azure environment.</a:t>
            </a:r>
          </a:p>
          <a:p>
            <a:pPr lvl="1"/>
            <a:r>
              <a:rPr lang="en-US" sz="1400" b="0">
                <a:latin typeface="Roboto"/>
                <a:ea typeface="Roboto"/>
                <a:cs typeface="Roboto"/>
              </a:rPr>
              <a:t>Development projects include the Commonwealth Data Trust and the SUDA Portal.</a:t>
            </a:r>
          </a:p>
          <a:p>
            <a:r>
              <a:rPr lang="en-US" sz="1600">
                <a:latin typeface="Roboto"/>
                <a:ea typeface="Roboto"/>
                <a:cs typeface="Roboto"/>
              </a:rPr>
              <a:t>Data Visualization</a:t>
            </a:r>
            <a:endParaRPr lang="en-US" sz="1600" b="0">
              <a:latin typeface="Roboto"/>
              <a:ea typeface="Roboto"/>
              <a:cs typeface="Roboto"/>
            </a:endParaRPr>
          </a:p>
          <a:p>
            <a:pPr lvl="1"/>
            <a:r>
              <a:rPr lang="en-US" sz="1400">
                <a:latin typeface="Roboto"/>
                <a:ea typeface="Roboto"/>
                <a:cs typeface="Roboto"/>
              </a:rPr>
              <a:t>Power BI Service</a:t>
            </a:r>
            <a:r>
              <a:rPr lang="en-US" sz="1400" b="0">
                <a:latin typeface="Roboto"/>
                <a:ea typeface="Roboto"/>
                <a:cs typeface="Roboto"/>
              </a:rPr>
              <a:t> </a:t>
            </a:r>
            <a:r>
              <a:rPr lang="en-US" sz="1400" b="0" i="1">
                <a:latin typeface="Roboto"/>
                <a:ea typeface="Roboto"/>
                <a:cs typeface="Roboto"/>
              </a:rPr>
              <a:t>(Capacity Level 1)</a:t>
            </a:r>
            <a:endParaRPr lang="en-US" sz="1400" b="0">
              <a:latin typeface="Roboto"/>
              <a:ea typeface="Roboto"/>
              <a:cs typeface="Roboto"/>
            </a:endParaRPr>
          </a:p>
          <a:p>
            <a:pPr marL="971550" lvl="1" indent="-285750"/>
            <a:r>
              <a:rPr lang="en-US" sz="1600">
                <a:latin typeface="Roboto"/>
                <a:ea typeface="Roboto"/>
                <a:cs typeface="Roboto"/>
              </a:rPr>
              <a:t>A cloud-based analytics platform enabling ODGA to create, share, collaborate on, and distribute interactive reports and dashboards across agencies.</a:t>
            </a:r>
          </a:p>
          <a:p>
            <a:pPr marL="971550" lvl="1" indent="-285750"/>
            <a:r>
              <a:rPr lang="en-US" sz="1600">
                <a:latin typeface="Roboto"/>
                <a:ea typeface="Roboto"/>
                <a:cs typeface="Roboto"/>
              </a:rPr>
              <a:t>Currently supports:</a:t>
            </a:r>
          </a:p>
          <a:p>
            <a:pPr marL="1428750" lvl="2" indent="-285750"/>
            <a:r>
              <a:rPr lang="en-US" sz="1600">
                <a:latin typeface="Roboto"/>
                <a:ea typeface="Roboto"/>
                <a:cs typeface="Roboto"/>
              </a:rPr>
              <a:t>20 Production Workspaces</a:t>
            </a:r>
          </a:p>
          <a:p>
            <a:pPr marL="1428750" lvl="2" indent="-285750"/>
            <a:r>
              <a:rPr lang="en-US" sz="1600">
                <a:latin typeface="Roboto"/>
                <a:ea typeface="Roboto"/>
                <a:cs typeface="Roboto"/>
              </a:rPr>
              <a:t>11 Production Apps</a:t>
            </a:r>
          </a:p>
          <a:p>
            <a:pPr>
              <a:buFont typeface="Arial,Sans-Serif" panose="020B0604020202020204" pitchFamily="34" charset="0"/>
            </a:pPr>
            <a:r>
              <a:rPr lang="en-US" sz="1600">
                <a:latin typeface="Roboto"/>
                <a:ea typeface="Roboto"/>
                <a:cs typeface="Roboto"/>
              </a:rPr>
              <a:t>Microsoft Purview</a:t>
            </a:r>
            <a:endParaRPr lang="en-US" sz="1600" b="0">
              <a:latin typeface="Roboto"/>
              <a:ea typeface="Roboto"/>
              <a:cs typeface="Roboto"/>
            </a:endParaRPr>
          </a:p>
          <a:p>
            <a:pPr lvl="1">
              <a:buFont typeface="Arial,Sans-Serif" panose="020B0604020202020204" pitchFamily="34" charset="0"/>
            </a:pPr>
            <a:r>
              <a:rPr lang="en-US" sz="1600">
                <a:latin typeface="Roboto"/>
                <a:ea typeface="Roboto"/>
                <a:cs typeface="Roboto"/>
              </a:rPr>
              <a:t>The Data Governance team manages a dedicated Microsoft Purview instance that maintains all metadata related to ODGA-managed data, including both internal datasets and agency-specific data assets.</a:t>
            </a:r>
          </a:p>
          <a:p>
            <a:pPr marL="1428750" lvl="2" indent="-285750">
              <a:buFont typeface="Arial,Sans-Serif" panose="020B0604020202020204" pitchFamily="34" charset="0"/>
            </a:pPr>
            <a:endParaRPr lang="en-US" sz="600">
              <a:cs typeface="Roboto"/>
            </a:endParaRPr>
          </a:p>
          <a:p>
            <a:pPr marL="0" indent="0">
              <a:buNone/>
            </a:pPr>
            <a:endParaRPr lang="en-US">
              <a:cs typeface="Roboto"/>
            </a:endParaRPr>
          </a:p>
        </p:txBody>
      </p:sp>
      <p:sp>
        <p:nvSpPr>
          <p:cNvPr id="4" name="Slide Number Placeholder 3">
            <a:extLst>
              <a:ext uri="{FF2B5EF4-FFF2-40B4-BE49-F238E27FC236}">
                <a16:creationId xmlns:a16="http://schemas.microsoft.com/office/drawing/2014/main" id="{E5CB7D9C-AE6B-EBD5-1E4B-7FA661427BFE}"/>
              </a:ext>
            </a:extLst>
          </p:cNvPr>
          <p:cNvSpPr>
            <a:spLocks noGrp="1"/>
          </p:cNvSpPr>
          <p:nvPr>
            <p:ph type="sldNum" sz="quarter" idx="10"/>
          </p:nvPr>
        </p:nvSpPr>
        <p:spPr/>
        <p:txBody>
          <a:bodyPr/>
          <a:lstStyle/>
          <a:p>
            <a:fld id="{7A3832A0-79CF-4AB2-A86D-F6819D2BCBA5}" type="slidenum">
              <a:rPr lang="en-US" smtClean="0"/>
              <a:pPr/>
              <a:t>12</a:t>
            </a:fld>
            <a:endParaRPr lang="en-US"/>
          </a:p>
        </p:txBody>
      </p:sp>
    </p:spTree>
    <p:extLst>
      <p:ext uri="{BB962C8B-B14F-4D97-AF65-F5344CB8AC3E}">
        <p14:creationId xmlns:p14="http://schemas.microsoft.com/office/powerpoint/2010/main" val="349496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rchitecture diagram for the Office of Data Governance and Analytics (ODGA) data flow. The diagram shows data moving from left to right through several stages: Data Sources (including Databases, File Systems, and Agency Data) flow into Cloud Storage (Azure Data Lake and Azure Data Catalog/MetaData). Data Loaders then move this information to Internal ODGA Data Systems (Azure Data Warehouse and Azure SQL Database). From there, data flows to Data Marts (three SQL databases) which serve multiple endpoints: Researchers (represented by magnifying glass and book icons), Data Sharing (network icon), Predictive Analytics (hexagonal network icon), Virginia Open Data Portal (mountain/chart icon), and Reporting (bar chart icon). The entire process is overseen by the ODGA logo at the top, which features circular elements in orange, blue, green, and navy colors.&quot;">
            <a:extLst>
              <a:ext uri="{FF2B5EF4-FFF2-40B4-BE49-F238E27FC236}">
                <a16:creationId xmlns:a16="http://schemas.microsoft.com/office/drawing/2014/main" id="{C07198F0-42E9-FC8C-DB81-B4119CB07BC1}"/>
              </a:ext>
            </a:extLst>
          </p:cNvPr>
          <p:cNvPicPr>
            <a:picLocks noGrp="1" noChangeAspect="1"/>
          </p:cNvPicPr>
          <p:nvPr>
            <p:ph idx="1"/>
          </p:nvPr>
        </p:nvPicPr>
        <p:blipFill>
          <a:blip r:embed="rId2"/>
          <a:stretch>
            <a:fillRect/>
          </a:stretch>
        </p:blipFill>
        <p:spPr>
          <a:xfrm>
            <a:off x="356616" y="744068"/>
            <a:ext cx="11123627" cy="5274989"/>
          </a:xfrm>
          <a:prstGeom prst="rect">
            <a:avLst/>
          </a:prstGeom>
          <a:noFill/>
          <a:effectLst/>
        </p:spPr>
      </p:pic>
      <p:sp>
        <p:nvSpPr>
          <p:cNvPr id="3" name="Title 2">
            <a:extLst>
              <a:ext uri="{FF2B5EF4-FFF2-40B4-BE49-F238E27FC236}">
                <a16:creationId xmlns:a16="http://schemas.microsoft.com/office/drawing/2014/main" id="{F314F6F2-7B10-A3E5-F604-E705630BF20F}"/>
              </a:ext>
            </a:extLst>
          </p:cNvPr>
          <p:cNvSpPr>
            <a:spLocks noGrp="1"/>
          </p:cNvSpPr>
          <p:nvPr>
            <p:ph type="title"/>
          </p:nvPr>
        </p:nvSpPr>
        <p:spPr/>
        <p:txBody>
          <a:bodyPr/>
          <a:lstStyle/>
          <a:p>
            <a:r>
              <a:rPr lang="en-US">
                <a:latin typeface="Montserrat"/>
                <a:ea typeface="Roboto"/>
              </a:rPr>
              <a:t>ODGA Data Ingestion Workflow Example</a:t>
            </a:r>
            <a:endParaRPr lang="en-US"/>
          </a:p>
        </p:txBody>
      </p:sp>
      <p:sp>
        <p:nvSpPr>
          <p:cNvPr id="4" name="Slide Number Placeholder 3">
            <a:extLst>
              <a:ext uri="{FF2B5EF4-FFF2-40B4-BE49-F238E27FC236}">
                <a16:creationId xmlns:a16="http://schemas.microsoft.com/office/drawing/2014/main" id="{BF55DDFD-23F6-1C89-EF61-02C01189F58B}"/>
              </a:ext>
            </a:extLst>
          </p:cNvPr>
          <p:cNvSpPr>
            <a:spLocks noGrp="1"/>
          </p:cNvSpPr>
          <p:nvPr>
            <p:ph type="sldNum" sz="quarter" idx="10"/>
          </p:nvPr>
        </p:nvSpPr>
        <p:spPr/>
        <p:txBody>
          <a:bodyPr/>
          <a:lstStyle/>
          <a:p>
            <a:fld id="{7A3832A0-79CF-4AB2-A86D-F6819D2BCBA5}" type="slidenum">
              <a:rPr lang="en-US" smtClean="0"/>
              <a:pPr/>
              <a:t>13</a:t>
            </a:fld>
            <a:endParaRPr lang="en-US"/>
          </a:p>
        </p:txBody>
      </p:sp>
    </p:spTree>
    <p:extLst>
      <p:ext uri="{BB962C8B-B14F-4D97-AF65-F5344CB8AC3E}">
        <p14:creationId xmlns:p14="http://schemas.microsoft.com/office/powerpoint/2010/main" val="194426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312E00-CC7F-EF20-C77D-7959F222012E}"/>
              </a:ext>
            </a:extLst>
          </p:cNvPr>
          <p:cNvSpPr>
            <a:spLocks noGrp="1"/>
          </p:cNvSpPr>
          <p:nvPr>
            <p:ph type="title"/>
          </p:nvPr>
        </p:nvSpPr>
        <p:spPr/>
        <p:txBody>
          <a:bodyPr/>
          <a:lstStyle/>
          <a:p>
            <a:r>
              <a:rPr lang="en-US"/>
              <a:t>Data Governance and Compliance</a:t>
            </a:r>
          </a:p>
        </p:txBody>
      </p:sp>
      <p:graphicFrame>
        <p:nvGraphicFramePr>
          <p:cNvPr id="5" name="Content Placeholder 4" descr="Open Data Portal: 20,076 datasets, 15,995 visits in August, 45,077 page views&#10;&#10;Structured Data Scanning: New Agencies- Tax, TRS, VSP, 389,561 assets, 14,614 glossary terms.&#10;&#10;Unstructured Data Scanning: 46.69 M objects scanned, sources scanned: file shares, OneDrive, SharePoint, Filenet, 13 Executive Agencies Scanned.&#10;&#10;Data Classification: Sec 540 published, Data Classification Policy and Standard Available, Data Classification Framework ETA Nov 1">
            <a:extLst>
              <a:ext uri="{FF2B5EF4-FFF2-40B4-BE49-F238E27FC236}">
                <a16:creationId xmlns:a16="http://schemas.microsoft.com/office/drawing/2014/main" id="{FF66F7DD-460E-0287-1FE6-EA779056B676}"/>
              </a:ext>
            </a:extLst>
          </p:cNvPr>
          <p:cNvGraphicFramePr>
            <a:graphicFrameLocks noGrp="1"/>
          </p:cNvGraphicFramePr>
          <p:nvPr>
            <p:ph idx="1"/>
            <p:extLst>
              <p:ext uri="{D42A27DB-BD31-4B8C-83A1-F6EECF244321}">
                <p14:modId xmlns:p14="http://schemas.microsoft.com/office/powerpoint/2010/main" val="875254185"/>
              </p:ext>
            </p:extLst>
          </p:nvPr>
        </p:nvGraphicFramePr>
        <p:xfrm>
          <a:off x="1270000" y="1373188"/>
          <a:ext cx="96520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F99CBB5-8309-8428-462A-F97BDACD493C}"/>
              </a:ext>
            </a:extLst>
          </p:cNvPr>
          <p:cNvSpPr>
            <a:spLocks noGrp="1"/>
          </p:cNvSpPr>
          <p:nvPr>
            <p:ph type="sldNum" sz="quarter" idx="10"/>
          </p:nvPr>
        </p:nvSpPr>
        <p:spPr/>
        <p:txBody>
          <a:bodyPr/>
          <a:lstStyle/>
          <a:p>
            <a:fld id="{7A3832A0-79CF-4AB2-A86D-F6819D2BCBA5}" type="slidenum">
              <a:rPr lang="en-US" smtClean="0"/>
              <a:pPr/>
              <a:t>14</a:t>
            </a:fld>
            <a:endParaRPr lang="en-US"/>
          </a:p>
        </p:txBody>
      </p:sp>
    </p:spTree>
    <p:extLst>
      <p:ext uri="{BB962C8B-B14F-4D97-AF65-F5344CB8AC3E}">
        <p14:creationId xmlns:p14="http://schemas.microsoft.com/office/powerpoint/2010/main" val="313408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301CAC-6C73-0022-1D63-6BB73167F29D}"/>
              </a:ext>
            </a:extLst>
          </p:cNvPr>
          <p:cNvSpPr>
            <a:spLocks noGrp="1"/>
          </p:cNvSpPr>
          <p:nvPr>
            <p:ph type="title"/>
          </p:nvPr>
        </p:nvSpPr>
        <p:spPr/>
        <p:txBody>
          <a:bodyPr>
            <a:normAutofit fontScale="90000"/>
          </a:bodyPr>
          <a:lstStyle/>
          <a:p>
            <a:r>
              <a:rPr lang="en-US"/>
              <a:t>Virginia Government Data Collection and Dissemination Practices Act</a:t>
            </a:r>
          </a:p>
        </p:txBody>
      </p:sp>
      <p:sp>
        <p:nvSpPr>
          <p:cNvPr id="2" name="Content Placeholder 1">
            <a:extLst>
              <a:ext uri="{FF2B5EF4-FFF2-40B4-BE49-F238E27FC236}">
                <a16:creationId xmlns:a16="http://schemas.microsoft.com/office/drawing/2014/main" id="{89BABF1C-0EAE-1C85-7130-8CC8E21CB8D7}"/>
              </a:ext>
            </a:extLst>
          </p:cNvPr>
          <p:cNvSpPr>
            <a:spLocks noGrp="1"/>
          </p:cNvSpPr>
          <p:nvPr>
            <p:ph sz="half" idx="1"/>
          </p:nvPr>
        </p:nvSpPr>
        <p:spPr/>
        <p:txBody>
          <a:bodyPr/>
          <a:lstStyle/>
          <a:p>
            <a:r>
              <a:rPr lang="en-US">
                <a:cs typeface="Roboto" panose="02000000000000000000" pitchFamily="2" charset="0"/>
              </a:rPr>
              <a:t>The Government Data Collection and Dissemination Practices Act (Code of Virginia § 2.2-3800 et seq.) is Virginia's comprehensive privacy law governing how state and local agencies handle personal information.</a:t>
            </a:r>
          </a:p>
          <a:p>
            <a:r>
              <a:rPr lang="en-US" b="0"/>
              <a:t>§ 2.2-203.2:4 “The purpose of the Office shall be to (</a:t>
            </a:r>
            <a:r>
              <a:rPr lang="en-US" b="0" err="1"/>
              <a:t>i</a:t>
            </a:r>
            <a:r>
              <a:rPr lang="en-US" b="0"/>
              <a:t>) improve compliance with the Government Data Collection and Dissemination Practices Act (§ 2.2-3800 et seq.)”</a:t>
            </a:r>
          </a:p>
          <a:p>
            <a:endParaRPr lang="en-US"/>
          </a:p>
        </p:txBody>
      </p:sp>
      <p:sp>
        <p:nvSpPr>
          <p:cNvPr id="3" name="Content Placeholder 2">
            <a:extLst>
              <a:ext uri="{FF2B5EF4-FFF2-40B4-BE49-F238E27FC236}">
                <a16:creationId xmlns:a16="http://schemas.microsoft.com/office/drawing/2014/main" id="{C1B2DD0D-28D0-0ACC-6A9C-966777F5CEBA}"/>
              </a:ext>
            </a:extLst>
          </p:cNvPr>
          <p:cNvSpPr>
            <a:spLocks noGrp="1"/>
          </p:cNvSpPr>
          <p:nvPr>
            <p:ph sz="half" idx="2"/>
          </p:nvPr>
        </p:nvSpPr>
        <p:spPr/>
        <p:txBody>
          <a:bodyPr/>
          <a:lstStyle/>
          <a:p>
            <a:pPr marL="0" indent="0">
              <a:buNone/>
            </a:pPr>
            <a:r>
              <a:rPr lang="en-US"/>
              <a:t>How is ODGA ensuring compliance? </a:t>
            </a:r>
          </a:p>
          <a:p>
            <a:pPr lvl="1"/>
            <a:r>
              <a:rPr lang="en-US"/>
              <a:t>Conducted a Web Privacy Policy Audit</a:t>
            </a:r>
          </a:p>
          <a:p>
            <a:pPr lvl="1"/>
            <a:r>
              <a:rPr lang="en-US"/>
              <a:t>Partnered with VITA team on leveraging </a:t>
            </a:r>
            <a:r>
              <a:rPr lang="en-US" err="1"/>
              <a:t>Ardoq</a:t>
            </a:r>
            <a:r>
              <a:rPr lang="en-US"/>
              <a:t> for Data Inventory</a:t>
            </a:r>
          </a:p>
          <a:p>
            <a:pPr lvl="1"/>
            <a:r>
              <a:rPr lang="en-US"/>
              <a:t>Building Awareness through Lunch and learns:</a:t>
            </a:r>
          </a:p>
          <a:p>
            <a:pPr lvl="2"/>
            <a:r>
              <a:rPr lang="en-US"/>
              <a:t>July 2025: 68 Attendees from 24 agencies</a:t>
            </a:r>
          </a:p>
          <a:p>
            <a:pPr lvl="2"/>
            <a:r>
              <a:rPr lang="en-US"/>
              <a:t>October 2025: Next L&amp;L for agencies (10 registered so far)</a:t>
            </a:r>
          </a:p>
          <a:p>
            <a:pPr lvl="2"/>
            <a:r>
              <a:rPr lang="en-US"/>
              <a:t>November 2025: L&amp;L for Universities/Colleges (47 registered so far)</a:t>
            </a:r>
          </a:p>
          <a:p>
            <a:pPr lvl="2"/>
            <a:r>
              <a:rPr lang="en-US"/>
              <a:t>December 2025: L&amp;L for Localities</a:t>
            </a:r>
          </a:p>
        </p:txBody>
      </p:sp>
      <p:sp>
        <p:nvSpPr>
          <p:cNvPr id="5" name="Slide Number Placeholder 4">
            <a:extLst>
              <a:ext uri="{FF2B5EF4-FFF2-40B4-BE49-F238E27FC236}">
                <a16:creationId xmlns:a16="http://schemas.microsoft.com/office/drawing/2014/main" id="{8806A828-8F24-83ED-B24C-84E5644D591A}"/>
              </a:ext>
            </a:extLst>
          </p:cNvPr>
          <p:cNvSpPr>
            <a:spLocks noGrp="1"/>
          </p:cNvSpPr>
          <p:nvPr>
            <p:ph type="sldNum" sz="quarter" idx="10"/>
          </p:nvPr>
        </p:nvSpPr>
        <p:spPr/>
        <p:txBody>
          <a:bodyPr/>
          <a:lstStyle/>
          <a:p>
            <a:fld id="{7A3832A0-79CF-4AB2-A86D-F6819D2BCBA5}" type="slidenum">
              <a:rPr lang="en-US" smtClean="0"/>
              <a:pPr/>
              <a:t>15</a:t>
            </a:fld>
            <a:endParaRPr lang="en-US"/>
          </a:p>
        </p:txBody>
      </p:sp>
    </p:spTree>
    <p:extLst>
      <p:ext uri="{BB962C8B-B14F-4D97-AF65-F5344CB8AC3E}">
        <p14:creationId xmlns:p14="http://schemas.microsoft.com/office/powerpoint/2010/main" val="2938249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0F0F1A-AD81-58D8-0260-0DA2E6280514}"/>
              </a:ext>
            </a:extLst>
          </p:cNvPr>
          <p:cNvSpPr>
            <a:spLocks noGrp="1"/>
          </p:cNvSpPr>
          <p:nvPr>
            <p:ph type="title"/>
          </p:nvPr>
        </p:nvSpPr>
        <p:spPr/>
        <p:txBody>
          <a:bodyPr/>
          <a:lstStyle/>
          <a:p>
            <a:r>
              <a:rPr lang="en-US">
                <a:latin typeface="Roboto"/>
                <a:ea typeface="Roboto"/>
                <a:cs typeface="Roboto"/>
              </a:rPr>
              <a:t>COVLC trainings- Section 527 requirement</a:t>
            </a:r>
            <a:endParaRPr lang="en-US"/>
          </a:p>
        </p:txBody>
      </p:sp>
      <p:sp>
        <p:nvSpPr>
          <p:cNvPr id="2" name="Content Placeholder 1">
            <a:extLst>
              <a:ext uri="{FF2B5EF4-FFF2-40B4-BE49-F238E27FC236}">
                <a16:creationId xmlns:a16="http://schemas.microsoft.com/office/drawing/2014/main" id="{5B771F03-26DA-1825-3A36-15632935EE09}"/>
              </a:ext>
            </a:extLst>
          </p:cNvPr>
          <p:cNvSpPr>
            <a:spLocks noGrp="1"/>
          </p:cNvSpPr>
          <p:nvPr>
            <p:ph sz="half" idx="1"/>
          </p:nvPr>
        </p:nvSpPr>
        <p:spPr/>
        <p:txBody>
          <a:bodyPr vert="horz" lIns="91440" tIns="45720" rIns="91440" bIns="45720" rtlCol="0" anchor="t">
            <a:normAutofit/>
          </a:bodyPr>
          <a:lstStyle/>
          <a:p>
            <a:r>
              <a:rPr lang="en-US">
                <a:latin typeface="Roboto"/>
                <a:ea typeface="Roboto"/>
                <a:cs typeface="Roboto"/>
              </a:rPr>
              <a:t>Data Owner Training</a:t>
            </a:r>
          </a:p>
          <a:p>
            <a:pPr algn="l" rtl="0" fontAlgn="base">
              <a:lnSpc>
                <a:spcPts val="1619"/>
              </a:lnSpc>
              <a:buFont typeface="Arial" panose="020B0604020202020204" pitchFamily="34" charset="0"/>
              <a:buChar char="•"/>
            </a:pPr>
            <a:r>
              <a:rPr lang="en-US" sz="1800" b="0" i="0">
                <a:solidFill>
                  <a:srgbClr val="4D4D4D"/>
                </a:solidFill>
                <a:effectLst/>
                <a:latin typeface="Roboto"/>
                <a:ea typeface="Roboto"/>
                <a:cs typeface="Roboto"/>
              </a:rPr>
              <a:t>How the Commonwealth Data Trust facilitates secure data sharing across the Commonwealth  </a:t>
            </a:r>
            <a:endParaRPr lang="en-US" sz="1800" b="0" i="0">
              <a:solidFill>
                <a:srgbClr val="000000"/>
              </a:solidFill>
              <a:effectLst/>
              <a:latin typeface="Roboto"/>
              <a:ea typeface="Roboto"/>
              <a:cs typeface="Roboto"/>
            </a:endParaRPr>
          </a:p>
          <a:p>
            <a:pPr algn="l" rtl="0" fontAlgn="base">
              <a:lnSpc>
                <a:spcPts val="1619"/>
              </a:lnSpc>
              <a:buFont typeface="Arial" panose="020B0604020202020204" pitchFamily="34" charset="0"/>
              <a:buChar char="•"/>
            </a:pPr>
            <a:r>
              <a:rPr lang="en-US" sz="1800" b="0" i="0">
                <a:solidFill>
                  <a:srgbClr val="4D4D4D"/>
                </a:solidFill>
                <a:effectLst/>
                <a:latin typeface="Roboto"/>
                <a:ea typeface="Roboto"/>
                <a:cs typeface="Roboto"/>
              </a:rPr>
              <a:t>Options for sharing data with other agencies and the public depending on the sensitivity of data or intended audience  </a:t>
            </a:r>
            <a:endParaRPr lang="en-US" sz="1800" b="0" i="0">
              <a:solidFill>
                <a:srgbClr val="000000"/>
              </a:solidFill>
              <a:effectLst/>
              <a:latin typeface="Roboto"/>
              <a:ea typeface="Roboto"/>
              <a:cs typeface="Roboto"/>
            </a:endParaRPr>
          </a:p>
          <a:p>
            <a:pPr algn="l" rtl="0" fontAlgn="base">
              <a:lnSpc>
                <a:spcPts val="1619"/>
              </a:lnSpc>
              <a:buFont typeface="Arial" panose="020B0604020202020204" pitchFamily="34" charset="0"/>
              <a:buChar char="•"/>
            </a:pPr>
            <a:r>
              <a:rPr lang="en-US" sz="1800" b="0" i="0">
                <a:solidFill>
                  <a:srgbClr val="4D4D4D"/>
                </a:solidFill>
                <a:effectLst/>
                <a:latin typeface="Roboto"/>
                <a:ea typeface="Roboto"/>
                <a:cs typeface="Roboto"/>
              </a:rPr>
              <a:t>Identify how data is handled at each step of the data lifecycle  </a:t>
            </a:r>
            <a:endParaRPr lang="en-US" sz="1800" b="0" i="0">
              <a:solidFill>
                <a:srgbClr val="000000"/>
              </a:solidFill>
              <a:effectLst/>
              <a:latin typeface="Roboto"/>
              <a:ea typeface="Roboto"/>
              <a:cs typeface="Roboto"/>
            </a:endParaRPr>
          </a:p>
          <a:p>
            <a:pPr algn="l" rtl="0" fontAlgn="base">
              <a:lnSpc>
                <a:spcPts val="1619"/>
              </a:lnSpc>
              <a:buFont typeface="Arial" panose="020B0604020202020204" pitchFamily="34" charset="0"/>
              <a:buChar char="•"/>
            </a:pPr>
            <a:r>
              <a:rPr lang="en-US" sz="1800" b="0" i="0">
                <a:solidFill>
                  <a:srgbClr val="4D4D4D"/>
                </a:solidFill>
                <a:effectLst/>
                <a:latin typeface="Roboto"/>
                <a:ea typeface="Roboto"/>
                <a:cs typeface="Roboto"/>
              </a:rPr>
              <a:t>Differentiate between key data governance roles  </a:t>
            </a:r>
            <a:endParaRPr lang="en-US" sz="1800" b="0" i="0">
              <a:solidFill>
                <a:srgbClr val="000000"/>
              </a:solidFill>
              <a:effectLst/>
              <a:latin typeface="Roboto"/>
              <a:ea typeface="Roboto"/>
              <a:cs typeface="Roboto"/>
            </a:endParaRPr>
          </a:p>
          <a:p>
            <a:pPr algn="l" rtl="0" fontAlgn="base">
              <a:lnSpc>
                <a:spcPts val="1619"/>
              </a:lnSpc>
              <a:buFont typeface="Arial" panose="020B0604020202020204" pitchFamily="34" charset="0"/>
              <a:buChar char="•"/>
            </a:pPr>
            <a:r>
              <a:rPr lang="en-US" sz="1800" b="0" i="0">
                <a:solidFill>
                  <a:srgbClr val="4D4D4D"/>
                </a:solidFill>
                <a:effectLst/>
                <a:latin typeface="Roboto"/>
                <a:ea typeface="Roboto"/>
                <a:cs typeface="Roboto"/>
              </a:rPr>
              <a:t>Categorize data using classification tiers </a:t>
            </a:r>
          </a:p>
          <a:p>
            <a:pPr marL="0" indent="0" algn="l" rtl="0" fontAlgn="base">
              <a:lnSpc>
                <a:spcPts val="1619"/>
              </a:lnSpc>
              <a:buNone/>
            </a:pPr>
            <a:endParaRPr lang="en-US" sz="1800" b="0" i="0">
              <a:solidFill>
                <a:srgbClr val="4D4D4D"/>
              </a:solidFill>
              <a:effectLst/>
              <a:highlight>
                <a:srgbClr val="FFFF00"/>
              </a:highlight>
              <a:cs typeface="Roboto" panose="02000000000000000000" pitchFamily="2" charset="0"/>
            </a:endParaRPr>
          </a:p>
          <a:p>
            <a:pPr lvl="1"/>
            <a:endParaRPr lang="en-US"/>
          </a:p>
        </p:txBody>
      </p:sp>
      <p:sp>
        <p:nvSpPr>
          <p:cNvPr id="3" name="Content Placeholder 2">
            <a:extLst>
              <a:ext uri="{FF2B5EF4-FFF2-40B4-BE49-F238E27FC236}">
                <a16:creationId xmlns:a16="http://schemas.microsoft.com/office/drawing/2014/main" id="{DD61A9CC-CE38-8C53-0448-0FE07FE75473}"/>
              </a:ext>
            </a:extLst>
          </p:cNvPr>
          <p:cNvSpPr>
            <a:spLocks noGrp="1"/>
          </p:cNvSpPr>
          <p:nvPr>
            <p:ph sz="half" idx="2"/>
          </p:nvPr>
        </p:nvSpPr>
        <p:spPr>
          <a:xfrm>
            <a:off x="6181347" y="1486036"/>
            <a:ext cx="5181600" cy="4280166"/>
          </a:xfrm>
        </p:spPr>
        <p:txBody>
          <a:bodyPr vert="horz" lIns="91440" tIns="45720" rIns="91440" bIns="45720" rtlCol="0" anchor="t">
            <a:normAutofit/>
          </a:bodyPr>
          <a:lstStyle/>
          <a:p>
            <a:r>
              <a:rPr lang="en-US">
                <a:latin typeface="Roboto"/>
                <a:ea typeface="Roboto"/>
                <a:cs typeface="Roboto"/>
              </a:rPr>
              <a:t>Data Custodian Training</a:t>
            </a:r>
          </a:p>
          <a:p>
            <a:pPr algn="l" rtl="0" fontAlgn="base">
              <a:lnSpc>
                <a:spcPts val="1619"/>
              </a:lnSpc>
              <a:buFont typeface="Arial" panose="020B0604020202020204" pitchFamily="34" charset="0"/>
              <a:buChar char="•"/>
            </a:pPr>
            <a:r>
              <a:rPr lang="en-US" sz="1800" b="0" i="0">
                <a:solidFill>
                  <a:srgbClr val="212529"/>
                </a:solidFill>
                <a:effectLst/>
                <a:latin typeface="Roboto"/>
                <a:ea typeface="Roboto"/>
                <a:cs typeface="Roboto"/>
              </a:rPr>
              <a:t>Data Governance roles in the Commonwealth </a:t>
            </a:r>
            <a:endParaRPr lang="en-US" sz="1800" b="0" i="0">
              <a:solidFill>
                <a:srgbClr val="000000"/>
              </a:solidFill>
              <a:effectLst/>
              <a:latin typeface="Roboto"/>
              <a:ea typeface="Roboto"/>
              <a:cs typeface="Roboto"/>
            </a:endParaRPr>
          </a:p>
          <a:p>
            <a:pPr algn="l" rtl="0" fontAlgn="base">
              <a:lnSpc>
                <a:spcPts val="1619"/>
              </a:lnSpc>
              <a:buFont typeface="Arial" panose="020B0604020202020204" pitchFamily="34" charset="0"/>
              <a:buChar char="•"/>
            </a:pPr>
            <a:r>
              <a:rPr lang="en-US" sz="1800" b="0" i="0">
                <a:solidFill>
                  <a:srgbClr val="212529"/>
                </a:solidFill>
                <a:effectLst/>
                <a:latin typeface="Roboto"/>
                <a:ea typeface="Roboto"/>
                <a:cs typeface="Roboto"/>
              </a:rPr>
              <a:t>Data Custodian responsibilities</a:t>
            </a:r>
          </a:p>
          <a:p>
            <a:pPr marL="0" indent="0" algn="l" rtl="0" fontAlgn="base">
              <a:lnSpc>
                <a:spcPts val="1619"/>
              </a:lnSpc>
              <a:buNone/>
            </a:pPr>
            <a:endParaRPr lang="en-US" sz="1800" b="0">
              <a:solidFill>
                <a:srgbClr val="212529"/>
              </a:solidFill>
              <a:cs typeface="Roboto" panose="02000000000000000000" pitchFamily="2" charset="0"/>
            </a:endParaRPr>
          </a:p>
          <a:p>
            <a:pPr algn="l" rtl="0" fontAlgn="base">
              <a:lnSpc>
                <a:spcPts val="1619"/>
              </a:lnSpc>
            </a:pPr>
            <a:endParaRPr lang="en-US" sz="1800" b="0" i="0">
              <a:solidFill>
                <a:srgbClr val="212529"/>
              </a:solidFill>
              <a:effectLst/>
              <a:cs typeface="Roboto" panose="02000000000000000000" pitchFamily="2" charset="0"/>
            </a:endParaRPr>
          </a:p>
          <a:p>
            <a:pPr algn="l" rtl="0" fontAlgn="base">
              <a:lnSpc>
                <a:spcPts val="1619"/>
              </a:lnSpc>
              <a:buFont typeface="Arial" panose="020B0604020202020204" pitchFamily="34" charset="0"/>
              <a:buChar char="•"/>
            </a:pPr>
            <a:endParaRPr lang="en-US" sz="1800" b="0">
              <a:solidFill>
                <a:srgbClr val="212529"/>
              </a:solidFill>
              <a:cs typeface="Roboto" panose="02000000000000000000" pitchFamily="2" charset="0"/>
            </a:endParaRPr>
          </a:p>
          <a:p>
            <a:pPr algn="l" rtl="0" fontAlgn="base">
              <a:lnSpc>
                <a:spcPts val="1619"/>
              </a:lnSpc>
              <a:buFont typeface="Arial" panose="020B0604020202020204" pitchFamily="34" charset="0"/>
              <a:buChar char="•"/>
            </a:pPr>
            <a:endParaRPr lang="en-US" sz="1800" b="0" i="0">
              <a:solidFill>
                <a:srgbClr val="212529"/>
              </a:solidFill>
              <a:effectLst/>
              <a:cs typeface="Roboto" panose="02000000000000000000" pitchFamily="2" charset="0"/>
            </a:endParaRPr>
          </a:p>
          <a:p>
            <a:pPr algn="l" rtl="0" fontAlgn="base">
              <a:lnSpc>
                <a:spcPts val="1619"/>
              </a:lnSpc>
              <a:buFont typeface="Arial" panose="020B0604020202020204" pitchFamily="34" charset="0"/>
              <a:buChar char="•"/>
            </a:pPr>
            <a:endParaRPr lang="en-US" sz="1800" b="0">
              <a:solidFill>
                <a:srgbClr val="212529"/>
              </a:solidFill>
              <a:cs typeface="Roboto" panose="02000000000000000000" pitchFamily="2" charset="0"/>
            </a:endParaRPr>
          </a:p>
          <a:p>
            <a:pPr algn="l" rtl="0" fontAlgn="base">
              <a:lnSpc>
                <a:spcPts val="1619"/>
              </a:lnSpc>
              <a:buFont typeface="Arial" panose="020B0604020202020204" pitchFamily="34" charset="0"/>
              <a:buChar char="•"/>
            </a:pPr>
            <a:endParaRPr lang="en-US" sz="1800" b="0" i="0">
              <a:solidFill>
                <a:srgbClr val="212529"/>
              </a:solidFill>
              <a:effectLst/>
              <a:cs typeface="Roboto" panose="02000000000000000000" pitchFamily="2" charset="0"/>
            </a:endParaRPr>
          </a:p>
          <a:p>
            <a:pPr marL="0" indent="0" algn="l" rtl="0" fontAlgn="base">
              <a:lnSpc>
                <a:spcPts val="1619"/>
              </a:lnSpc>
              <a:buNone/>
            </a:pPr>
            <a:r>
              <a:rPr lang="en-US" sz="1800" b="0" i="0">
                <a:solidFill>
                  <a:srgbClr val="212529"/>
                </a:solidFill>
                <a:effectLst/>
                <a:latin typeface="Roboto"/>
                <a:ea typeface="Roboto"/>
                <a:cs typeface="Roboto"/>
              </a:rPr>
              <a:t>Available in the COVLC or via SCORM files for agencies!</a:t>
            </a:r>
            <a:endParaRPr lang="en-US" sz="1800" b="0" i="0">
              <a:solidFill>
                <a:srgbClr val="000000"/>
              </a:solidFill>
              <a:effectLst/>
              <a:latin typeface="Roboto"/>
              <a:ea typeface="Roboto"/>
              <a:cs typeface="Roboto"/>
            </a:endParaRPr>
          </a:p>
          <a:p>
            <a:endParaRPr lang="en-US"/>
          </a:p>
        </p:txBody>
      </p:sp>
      <p:sp>
        <p:nvSpPr>
          <p:cNvPr id="5" name="Slide Number Placeholder 4">
            <a:extLst>
              <a:ext uri="{FF2B5EF4-FFF2-40B4-BE49-F238E27FC236}">
                <a16:creationId xmlns:a16="http://schemas.microsoft.com/office/drawing/2014/main" id="{B646C4EA-48A7-3B49-8E3C-31927D4D49B1}"/>
              </a:ext>
            </a:extLst>
          </p:cNvPr>
          <p:cNvSpPr>
            <a:spLocks noGrp="1"/>
          </p:cNvSpPr>
          <p:nvPr>
            <p:ph type="sldNum" sz="quarter" idx="10"/>
          </p:nvPr>
        </p:nvSpPr>
        <p:spPr/>
        <p:txBody>
          <a:bodyPr/>
          <a:lstStyle/>
          <a:p>
            <a:fld id="{7A3832A0-79CF-4AB2-A86D-F6819D2BCBA5}" type="slidenum">
              <a:rPr lang="en-US" smtClean="0"/>
              <a:pPr/>
              <a:t>16</a:t>
            </a:fld>
            <a:endParaRPr lang="en-US"/>
          </a:p>
        </p:txBody>
      </p:sp>
    </p:spTree>
    <p:extLst>
      <p:ext uri="{BB962C8B-B14F-4D97-AF65-F5344CB8AC3E}">
        <p14:creationId xmlns:p14="http://schemas.microsoft.com/office/powerpoint/2010/main" val="14784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0AA33-F4E5-51EE-3E4E-B728D25AF3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A67A9E-DFF8-19A7-F85C-BDC6D0D2DFE2}"/>
              </a:ext>
            </a:extLst>
          </p:cNvPr>
          <p:cNvSpPr>
            <a:spLocks noGrp="1"/>
          </p:cNvSpPr>
          <p:nvPr>
            <p:ph type="title"/>
          </p:nvPr>
        </p:nvSpPr>
        <p:spPr/>
        <p:txBody>
          <a:bodyPr/>
          <a:lstStyle/>
          <a:p>
            <a:r>
              <a:rPr lang="en-US">
                <a:latin typeface="Roboto"/>
                <a:ea typeface="Roboto"/>
                <a:cs typeface="Roboto"/>
              </a:rPr>
              <a:t>Data governance and literacy site</a:t>
            </a:r>
          </a:p>
        </p:txBody>
      </p:sp>
      <p:sp>
        <p:nvSpPr>
          <p:cNvPr id="2" name="Content Placeholder 1">
            <a:extLst>
              <a:ext uri="{FF2B5EF4-FFF2-40B4-BE49-F238E27FC236}">
                <a16:creationId xmlns:a16="http://schemas.microsoft.com/office/drawing/2014/main" id="{0A651E32-3AEB-F722-32BE-855096FDCC7F}"/>
              </a:ext>
            </a:extLst>
          </p:cNvPr>
          <p:cNvSpPr>
            <a:spLocks noGrp="1"/>
          </p:cNvSpPr>
          <p:nvPr>
            <p:ph sz="half" idx="1"/>
          </p:nvPr>
        </p:nvSpPr>
        <p:spPr/>
        <p:txBody>
          <a:bodyPr/>
          <a:lstStyle/>
          <a:p>
            <a:r>
              <a:rPr lang="en-US"/>
              <a:t>Data Literacy Videos</a:t>
            </a:r>
          </a:p>
          <a:p>
            <a:pPr lvl="1"/>
            <a:r>
              <a:rPr lang="en-US"/>
              <a:t>A hub for data literacy concepts, such as:</a:t>
            </a:r>
          </a:p>
          <a:p>
            <a:pPr lvl="2"/>
            <a:r>
              <a:rPr lang="en-US"/>
              <a:t>Causation versus correlation</a:t>
            </a:r>
          </a:p>
          <a:p>
            <a:pPr lvl="2"/>
            <a:r>
              <a:rPr lang="en-US"/>
              <a:t>Misleading charts</a:t>
            </a:r>
          </a:p>
          <a:p>
            <a:pPr lvl="2"/>
            <a:r>
              <a:rPr lang="en-US"/>
              <a:t>And more! </a:t>
            </a:r>
          </a:p>
        </p:txBody>
      </p:sp>
      <p:pic>
        <p:nvPicPr>
          <p:cNvPr id="7" name="Picture 6" descr="Screenshot of a video provided in the data literacy content on ODGA's Data Governance and Literacy site. This video is titled &quot;Probability and Risk.&quot;">
            <a:extLst>
              <a:ext uri="{FF2B5EF4-FFF2-40B4-BE49-F238E27FC236}">
                <a16:creationId xmlns:a16="http://schemas.microsoft.com/office/drawing/2014/main" id="{9E4DFAE6-E46D-EC73-58A0-8639401372E3}"/>
              </a:ext>
            </a:extLst>
          </p:cNvPr>
          <p:cNvPicPr>
            <a:picLocks noChangeAspect="1"/>
          </p:cNvPicPr>
          <p:nvPr/>
        </p:nvPicPr>
        <p:blipFill>
          <a:blip r:embed="rId2"/>
          <a:stretch>
            <a:fillRect/>
          </a:stretch>
        </p:blipFill>
        <p:spPr>
          <a:xfrm>
            <a:off x="676651" y="3336492"/>
            <a:ext cx="2029108" cy="1648055"/>
          </a:xfrm>
          <a:prstGeom prst="rect">
            <a:avLst/>
          </a:prstGeom>
        </p:spPr>
      </p:pic>
      <p:pic>
        <p:nvPicPr>
          <p:cNvPr id="9" name="Picture 8" descr="Screenshot of a video provided in the data literacy content on ODGA's Data Governance and Literacy site. This video is titled &quot;Structured and Unstructured Data.&quot;">
            <a:extLst>
              <a:ext uri="{FF2B5EF4-FFF2-40B4-BE49-F238E27FC236}">
                <a16:creationId xmlns:a16="http://schemas.microsoft.com/office/drawing/2014/main" id="{6A5FC439-F5E7-0CF3-3A66-233A475D53C8}"/>
              </a:ext>
            </a:extLst>
          </p:cNvPr>
          <p:cNvPicPr>
            <a:picLocks noChangeAspect="1"/>
          </p:cNvPicPr>
          <p:nvPr/>
        </p:nvPicPr>
        <p:blipFill>
          <a:blip r:embed="rId3"/>
          <a:stretch>
            <a:fillRect/>
          </a:stretch>
        </p:blipFill>
        <p:spPr>
          <a:xfrm>
            <a:off x="3020047" y="3336492"/>
            <a:ext cx="2000529" cy="1667108"/>
          </a:xfrm>
          <a:prstGeom prst="rect">
            <a:avLst/>
          </a:prstGeom>
        </p:spPr>
      </p:pic>
      <p:sp>
        <p:nvSpPr>
          <p:cNvPr id="3" name="Content Placeholder 2">
            <a:extLst>
              <a:ext uri="{FF2B5EF4-FFF2-40B4-BE49-F238E27FC236}">
                <a16:creationId xmlns:a16="http://schemas.microsoft.com/office/drawing/2014/main" id="{2334376B-9FF8-B65A-8EC2-DC2C82F0ACF3}"/>
              </a:ext>
            </a:extLst>
          </p:cNvPr>
          <p:cNvSpPr>
            <a:spLocks noGrp="1"/>
          </p:cNvSpPr>
          <p:nvPr>
            <p:ph sz="half" idx="2"/>
          </p:nvPr>
        </p:nvSpPr>
        <p:spPr>
          <a:xfrm>
            <a:off x="6181347" y="1486036"/>
            <a:ext cx="5181600" cy="4280166"/>
          </a:xfrm>
        </p:spPr>
        <p:txBody>
          <a:bodyPr/>
          <a:lstStyle/>
          <a:p>
            <a:r>
              <a:rPr lang="en-US"/>
              <a:t>ODGA Lunch and Learn Recordings</a:t>
            </a:r>
          </a:p>
          <a:p>
            <a:pPr algn="l" rtl="0" fontAlgn="base">
              <a:lnSpc>
                <a:spcPts val="1619"/>
              </a:lnSpc>
              <a:buFont typeface="Arial" panose="020B0604020202020204" pitchFamily="34" charset="0"/>
              <a:buChar char="•"/>
            </a:pPr>
            <a:r>
              <a:rPr lang="en-US" sz="1800" b="0">
                <a:solidFill>
                  <a:srgbClr val="212529"/>
                </a:solidFill>
                <a:cs typeface="Roboto" panose="02000000000000000000" pitchFamily="2" charset="0"/>
              </a:rPr>
              <a:t>Recordings of ODGA Lunch and learn meetings</a:t>
            </a:r>
          </a:p>
          <a:p>
            <a:pPr algn="l" rtl="0" fontAlgn="base">
              <a:lnSpc>
                <a:spcPts val="1619"/>
              </a:lnSpc>
              <a:buFont typeface="Arial" panose="020B0604020202020204" pitchFamily="34" charset="0"/>
              <a:buChar char="•"/>
            </a:pPr>
            <a:r>
              <a:rPr lang="en-US" sz="1800" b="0">
                <a:solidFill>
                  <a:srgbClr val="212529"/>
                </a:solidFill>
                <a:cs typeface="Roboto" panose="02000000000000000000" pitchFamily="2" charset="0"/>
              </a:rPr>
              <a:t>Want to attend lunch and learns live? See the events page on our website!</a:t>
            </a:r>
          </a:p>
          <a:p>
            <a:pPr algn="l" rtl="0" fontAlgn="base">
              <a:lnSpc>
                <a:spcPts val="1619"/>
              </a:lnSpc>
              <a:buFont typeface="Arial" panose="020B0604020202020204" pitchFamily="34" charset="0"/>
              <a:buChar char="•"/>
            </a:pPr>
            <a:endParaRPr lang="en-US" sz="1800" b="0" i="0">
              <a:solidFill>
                <a:srgbClr val="212529"/>
              </a:solidFill>
              <a:effectLst/>
              <a:cs typeface="Roboto" panose="02000000000000000000" pitchFamily="2" charset="0"/>
            </a:endParaRPr>
          </a:p>
          <a:p>
            <a:pPr algn="l" rtl="0" fontAlgn="base">
              <a:lnSpc>
                <a:spcPts val="1619"/>
              </a:lnSpc>
              <a:buFont typeface="Arial" panose="020B0604020202020204" pitchFamily="34" charset="0"/>
              <a:buChar char="•"/>
            </a:pPr>
            <a:endParaRPr lang="en-US" sz="1800" b="0">
              <a:solidFill>
                <a:srgbClr val="212529"/>
              </a:solidFill>
              <a:cs typeface="Roboto" panose="02000000000000000000" pitchFamily="2" charset="0"/>
            </a:endParaRPr>
          </a:p>
          <a:p>
            <a:pPr algn="l" rtl="0" fontAlgn="base">
              <a:lnSpc>
                <a:spcPts val="1619"/>
              </a:lnSpc>
              <a:buFont typeface="Arial" panose="020B0604020202020204" pitchFamily="34" charset="0"/>
              <a:buChar char="•"/>
            </a:pPr>
            <a:endParaRPr lang="en-US" sz="1800" b="0" i="0">
              <a:solidFill>
                <a:srgbClr val="212529"/>
              </a:solidFill>
              <a:effectLst/>
              <a:cs typeface="Roboto" panose="02000000000000000000" pitchFamily="2" charset="0"/>
            </a:endParaRPr>
          </a:p>
          <a:p>
            <a:pPr algn="l" rtl="0" fontAlgn="base">
              <a:lnSpc>
                <a:spcPts val="1619"/>
              </a:lnSpc>
              <a:buFont typeface="Arial" panose="020B0604020202020204" pitchFamily="34" charset="0"/>
              <a:buChar char="•"/>
            </a:pPr>
            <a:endParaRPr lang="en-US" sz="1800" b="0">
              <a:solidFill>
                <a:srgbClr val="212529"/>
              </a:solidFill>
              <a:cs typeface="Roboto" panose="02000000000000000000" pitchFamily="2" charset="0"/>
            </a:endParaRPr>
          </a:p>
          <a:p>
            <a:endParaRPr lang="en-US"/>
          </a:p>
        </p:txBody>
      </p:sp>
      <p:pic>
        <p:nvPicPr>
          <p:cNvPr id="11" name="Picture 10" descr="Screenshot of a video provided in the Lunch and learn section on ODGA's Data Governance and Literacy site. This video is titled &quot;SQL Data Quality Lunch and Learn.&quot;">
            <a:extLst>
              <a:ext uri="{FF2B5EF4-FFF2-40B4-BE49-F238E27FC236}">
                <a16:creationId xmlns:a16="http://schemas.microsoft.com/office/drawing/2014/main" id="{6E9C845B-3B98-FE82-D6A9-DC93F732F1EE}"/>
              </a:ext>
            </a:extLst>
          </p:cNvPr>
          <p:cNvPicPr>
            <a:picLocks noChangeAspect="1"/>
          </p:cNvPicPr>
          <p:nvPr/>
        </p:nvPicPr>
        <p:blipFill>
          <a:blip r:embed="rId4"/>
          <a:stretch>
            <a:fillRect/>
          </a:stretch>
        </p:blipFill>
        <p:spPr>
          <a:xfrm>
            <a:off x="6328471" y="3336491"/>
            <a:ext cx="2038635" cy="1648055"/>
          </a:xfrm>
          <a:prstGeom prst="rect">
            <a:avLst/>
          </a:prstGeom>
        </p:spPr>
      </p:pic>
      <p:pic>
        <p:nvPicPr>
          <p:cNvPr id="13" name="Picture 12" descr="Screenshot of a video provided in the Lunch and learn section on ODGA's Data Governance and Literacy site. This video is titled &quot;Data Strategy Workshop.&quot;">
            <a:extLst>
              <a:ext uri="{FF2B5EF4-FFF2-40B4-BE49-F238E27FC236}">
                <a16:creationId xmlns:a16="http://schemas.microsoft.com/office/drawing/2014/main" id="{974EBD22-6890-1FBF-1EEC-9750109444B2}"/>
              </a:ext>
            </a:extLst>
          </p:cNvPr>
          <p:cNvPicPr>
            <a:picLocks noChangeAspect="1"/>
          </p:cNvPicPr>
          <p:nvPr/>
        </p:nvPicPr>
        <p:blipFill>
          <a:blip r:embed="rId5"/>
          <a:stretch>
            <a:fillRect/>
          </a:stretch>
        </p:blipFill>
        <p:spPr>
          <a:xfrm>
            <a:off x="8610600" y="3336491"/>
            <a:ext cx="1962424" cy="1571844"/>
          </a:xfrm>
          <a:prstGeom prst="rect">
            <a:avLst/>
          </a:prstGeom>
        </p:spPr>
      </p:pic>
      <p:sp>
        <p:nvSpPr>
          <p:cNvPr id="5" name="Slide Number Placeholder 4">
            <a:extLst>
              <a:ext uri="{FF2B5EF4-FFF2-40B4-BE49-F238E27FC236}">
                <a16:creationId xmlns:a16="http://schemas.microsoft.com/office/drawing/2014/main" id="{C88680A8-1559-D648-E194-7A83E6FD6D19}"/>
              </a:ext>
            </a:extLst>
          </p:cNvPr>
          <p:cNvSpPr>
            <a:spLocks noGrp="1"/>
          </p:cNvSpPr>
          <p:nvPr>
            <p:ph type="sldNum" sz="quarter" idx="10"/>
          </p:nvPr>
        </p:nvSpPr>
        <p:spPr/>
        <p:txBody>
          <a:bodyPr/>
          <a:lstStyle/>
          <a:p>
            <a:fld id="{7A3832A0-79CF-4AB2-A86D-F6819D2BCBA5}" type="slidenum">
              <a:rPr lang="en-US" smtClean="0"/>
              <a:pPr/>
              <a:t>17</a:t>
            </a:fld>
            <a:endParaRPr lang="en-US"/>
          </a:p>
        </p:txBody>
      </p:sp>
    </p:spTree>
    <p:extLst>
      <p:ext uri="{BB962C8B-B14F-4D97-AF65-F5344CB8AC3E}">
        <p14:creationId xmlns:p14="http://schemas.microsoft.com/office/powerpoint/2010/main" val="813291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3BE28F-3704-8BFF-6350-4E49E1A0743F}"/>
              </a:ext>
            </a:extLst>
          </p:cNvPr>
          <p:cNvSpPr>
            <a:spLocks noGrp="1"/>
          </p:cNvSpPr>
          <p:nvPr>
            <p:ph type="title"/>
          </p:nvPr>
        </p:nvSpPr>
        <p:spPr/>
        <p:txBody>
          <a:bodyPr/>
          <a:lstStyle/>
          <a:p>
            <a:r>
              <a:rPr lang="en-US"/>
              <a:t>Data Literacy</a:t>
            </a:r>
          </a:p>
        </p:txBody>
      </p:sp>
      <p:graphicFrame>
        <p:nvGraphicFramePr>
          <p:cNvPr id="5" name="Diagram 4" descr="1st Chart: New Videos:&#10;- Per Capita&#10;-How to Write and Executive Summary&#10;-Data Storytelling&#10;-Spotting Data Entry Errors&#10;-Sampling Methods&#10;-Bias in Data Collection&#10;&#10;2nd Chart: Video Library&#10;- Data Literacy Foundations&#10;-Master the Language of Data Visualizations&#10;-Misleading Charts&#10;-Credibility&#10;-Quantitative vs Qualitative&#10;-Structured and Unstructured Data&#10;-Mean, Median, and Mode&#10;-Misleading Statistics&#10;-Polls and Margin of Error&#10;-Correlation vs Causation&#10;-Probability and Risk&#10;-Boolean Logic&#10;-You are the Product">
            <a:extLst>
              <a:ext uri="{FF2B5EF4-FFF2-40B4-BE49-F238E27FC236}">
                <a16:creationId xmlns:a16="http://schemas.microsoft.com/office/drawing/2014/main" id="{6785693F-1216-0A1A-0E68-AC73640DCEB3}"/>
              </a:ext>
            </a:extLst>
          </p:cNvPr>
          <p:cNvGraphicFramePr/>
          <p:nvPr>
            <p:extLst>
              <p:ext uri="{D42A27DB-BD31-4B8C-83A1-F6EECF244321}">
                <p14:modId xmlns:p14="http://schemas.microsoft.com/office/powerpoint/2010/main" val="2914408134"/>
              </p:ext>
            </p:extLst>
          </p:nvPr>
        </p:nvGraphicFramePr>
        <p:xfrm>
          <a:off x="708025" y="1186430"/>
          <a:ext cx="7121525" cy="4759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F7650B5-AD75-E0E9-C580-B541E951CE0A}"/>
              </a:ext>
            </a:extLst>
          </p:cNvPr>
          <p:cNvSpPr txBox="1"/>
          <p:nvPr/>
        </p:nvSpPr>
        <p:spPr>
          <a:xfrm>
            <a:off x="8003390" y="1314781"/>
            <a:ext cx="2825749" cy="369332"/>
          </a:xfrm>
          <a:prstGeom prst="rect">
            <a:avLst/>
          </a:prstGeom>
          <a:noFill/>
        </p:spPr>
        <p:txBody>
          <a:bodyPr wrap="square">
            <a:spAutoFit/>
          </a:bodyPr>
          <a:lstStyle/>
          <a:p>
            <a:r>
              <a:rPr lang="en-US">
                <a:hlinkClick r:id="rId7"/>
              </a:rPr>
              <a:t>Data Literacy Library</a:t>
            </a:r>
            <a:endParaRPr lang="en-US"/>
          </a:p>
        </p:txBody>
      </p:sp>
      <p:sp>
        <p:nvSpPr>
          <p:cNvPr id="8" name="TextBox 7">
            <a:extLst>
              <a:ext uri="{FF2B5EF4-FFF2-40B4-BE49-F238E27FC236}">
                <a16:creationId xmlns:a16="http://schemas.microsoft.com/office/drawing/2014/main" id="{C2D1D380-3A2C-1334-C68D-EC100D67EFC1}"/>
              </a:ext>
            </a:extLst>
          </p:cNvPr>
          <p:cNvSpPr txBox="1"/>
          <p:nvPr/>
        </p:nvSpPr>
        <p:spPr>
          <a:xfrm>
            <a:off x="8003390" y="1946146"/>
            <a:ext cx="3350410" cy="1754326"/>
          </a:xfrm>
          <a:prstGeom prst="rect">
            <a:avLst/>
          </a:prstGeom>
          <a:noFill/>
        </p:spPr>
        <p:txBody>
          <a:bodyPr wrap="square" rtlCol="0">
            <a:spAutoFit/>
          </a:bodyPr>
          <a:lstStyle/>
          <a:p>
            <a:pPr marL="285750" indent="-285750">
              <a:buFont typeface="Arial" panose="020B0604020202020204" pitchFamily="34" charset="0"/>
              <a:buChar char="•"/>
            </a:pPr>
            <a:r>
              <a:rPr lang="en-US"/>
              <a:t>Available to all COV employees – no VCCC tickets required!</a:t>
            </a:r>
          </a:p>
          <a:p>
            <a:pPr marL="285750" indent="-285750">
              <a:buFont typeface="Arial" panose="020B0604020202020204" pitchFamily="34" charset="0"/>
              <a:buChar char="•"/>
            </a:pPr>
            <a:r>
              <a:rPr lang="en-US"/>
              <a:t>Localities and non-COV employees can request access from ODGA</a:t>
            </a:r>
          </a:p>
        </p:txBody>
      </p:sp>
      <p:sp>
        <p:nvSpPr>
          <p:cNvPr id="4" name="Slide Number Placeholder 3">
            <a:extLst>
              <a:ext uri="{FF2B5EF4-FFF2-40B4-BE49-F238E27FC236}">
                <a16:creationId xmlns:a16="http://schemas.microsoft.com/office/drawing/2014/main" id="{12321F87-7E1E-7F84-1F6C-39849E46B4E2}"/>
              </a:ext>
            </a:extLst>
          </p:cNvPr>
          <p:cNvSpPr>
            <a:spLocks noGrp="1"/>
          </p:cNvSpPr>
          <p:nvPr>
            <p:ph type="sldNum" sz="quarter" idx="10"/>
          </p:nvPr>
        </p:nvSpPr>
        <p:spPr/>
        <p:txBody>
          <a:bodyPr/>
          <a:lstStyle/>
          <a:p>
            <a:fld id="{7A3832A0-79CF-4AB2-A86D-F6819D2BCBA5}" type="slidenum">
              <a:rPr lang="en-US" smtClean="0"/>
              <a:pPr/>
              <a:t>18</a:t>
            </a:fld>
            <a:endParaRPr lang="en-US"/>
          </a:p>
        </p:txBody>
      </p:sp>
    </p:spTree>
    <p:extLst>
      <p:ext uri="{BB962C8B-B14F-4D97-AF65-F5344CB8AC3E}">
        <p14:creationId xmlns:p14="http://schemas.microsoft.com/office/powerpoint/2010/main" val="209466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78EE7-FE1C-BFDD-E61C-B1757B510B10}"/>
              </a:ext>
            </a:extLst>
          </p:cNvPr>
          <p:cNvSpPr>
            <a:spLocks noGrp="1"/>
          </p:cNvSpPr>
          <p:nvPr>
            <p:ph type="title"/>
          </p:nvPr>
        </p:nvSpPr>
        <p:spPr>
          <a:xfrm>
            <a:off x="534186" y="447492"/>
            <a:ext cx="11123627" cy="779462"/>
          </a:xfrm>
        </p:spPr>
        <p:txBody>
          <a:bodyPr/>
          <a:lstStyle/>
          <a:p>
            <a:r>
              <a:rPr lang="en-US">
                <a:latin typeface="Roboto"/>
                <a:ea typeface="Roboto"/>
                <a:cs typeface="Roboto"/>
              </a:rPr>
              <a:t>Resource Library</a:t>
            </a:r>
            <a:endParaRPr lang="en-US"/>
          </a:p>
        </p:txBody>
      </p:sp>
      <p:sp>
        <p:nvSpPr>
          <p:cNvPr id="2" name="Content Placeholder 1">
            <a:extLst>
              <a:ext uri="{FF2B5EF4-FFF2-40B4-BE49-F238E27FC236}">
                <a16:creationId xmlns:a16="http://schemas.microsoft.com/office/drawing/2014/main" id="{FACCB18C-F1FE-2F83-CAC8-29296E977BFC}"/>
              </a:ext>
            </a:extLst>
          </p:cNvPr>
          <p:cNvSpPr>
            <a:spLocks noGrp="1"/>
          </p:cNvSpPr>
          <p:nvPr>
            <p:ph idx="1"/>
          </p:nvPr>
        </p:nvSpPr>
        <p:spPr>
          <a:xfrm>
            <a:off x="1269999" y="1373647"/>
            <a:ext cx="3905116" cy="4351338"/>
          </a:xfrm>
        </p:spPr>
        <p:txBody>
          <a:bodyPr vert="horz" lIns="91440" tIns="45720" rIns="91440" bIns="45720" rtlCol="0" anchor="t">
            <a:normAutofit/>
          </a:bodyPr>
          <a:lstStyle/>
          <a:p>
            <a:pPr marL="342900" indent="-342900">
              <a:buFontTx/>
              <a:buChar char="-"/>
            </a:pPr>
            <a:r>
              <a:rPr lang="en-US">
                <a:latin typeface="Roboto"/>
                <a:ea typeface="Roboto"/>
                <a:cs typeface="Roboto"/>
              </a:rPr>
              <a:t>Templates, guidebooks, videos, and job descriptions</a:t>
            </a:r>
          </a:p>
          <a:p>
            <a:pPr marL="342900" indent="-342900">
              <a:buFontTx/>
              <a:buChar char="-"/>
            </a:pPr>
            <a:r>
              <a:rPr lang="en-US">
                <a:latin typeface="Roboto"/>
                <a:ea typeface="Roboto"/>
                <a:cs typeface="Roboto"/>
              </a:rPr>
              <a:t>Free for agencies to edit and implement into their data governance programs</a:t>
            </a:r>
          </a:p>
          <a:p>
            <a:endParaRPr lang="en-US"/>
          </a:p>
        </p:txBody>
      </p:sp>
      <p:pic>
        <p:nvPicPr>
          <p:cNvPr id="6" name="Picture 5" descr="Template of a one-page data strategy&#10;">
            <a:extLst>
              <a:ext uri="{FF2B5EF4-FFF2-40B4-BE49-F238E27FC236}">
                <a16:creationId xmlns:a16="http://schemas.microsoft.com/office/drawing/2014/main" id="{56797878-E0A5-62A7-EB90-CD0B755CBBC1}"/>
              </a:ext>
            </a:extLst>
          </p:cNvPr>
          <p:cNvPicPr>
            <a:picLocks noChangeAspect="1"/>
          </p:cNvPicPr>
          <p:nvPr/>
        </p:nvPicPr>
        <p:blipFill>
          <a:blip r:embed="rId2"/>
          <a:stretch>
            <a:fillRect/>
          </a:stretch>
        </p:blipFill>
        <p:spPr>
          <a:xfrm>
            <a:off x="365391" y="2910501"/>
            <a:ext cx="5344345" cy="3004366"/>
          </a:xfrm>
          <a:prstGeom prst="rect">
            <a:avLst/>
          </a:prstGeom>
        </p:spPr>
      </p:pic>
      <p:pic>
        <p:nvPicPr>
          <p:cNvPr id="8" name="Picture 7" descr="Graphic explaining the NIEM data standard&#10;">
            <a:extLst>
              <a:ext uri="{FF2B5EF4-FFF2-40B4-BE49-F238E27FC236}">
                <a16:creationId xmlns:a16="http://schemas.microsoft.com/office/drawing/2014/main" id="{296EDEF8-7409-33BA-4601-AAF15DC12A09}"/>
              </a:ext>
            </a:extLst>
          </p:cNvPr>
          <p:cNvPicPr>
            <a:picLocks noChangeAspect="1"/>
          </p:cNvPicPr>
          <p:nvPr/>
        </p:nvPicPr>
        <p:blipFill>
          <a:blip r:embed="rId3"/>
          <a:stretch>
            <a:fillRect/>
          </a:stretch>
        </p:blipFill>
        <p:spPr>
          <a:xfrm>
            <a:off x="5709736" y="2407920"/>
            <a:ext cx="2777955" cy="3718560"/>
          </a:xfrm>
          <a:prstGeom prst="rect">
            <a:avLst/>
          </a:prstGeom>
        </p:spPr>
      </p:pic>
      <p:pic>
        <p:nvPicPr>
          <p:cNvPr id="10" name="Picture 9" descr="Image of a Data Analyst job description">
            <a:extLst>
              <a:ext uri="{FF2B5EF4-FFF2-40B4-BE49-F238E27FC236}">
                <a16:creationId xmlns:a16="http://schemas.microsoft.com/office/drawing/2014/main" id="{E45338F7-ED71-8822-5082-5633705A21A0}"/>
              </a:ext>
            </a:extLst>
          </p:cNvPr>
          <p:cNvPicPr>
            <a:picLocks noChangeAspect="1"/>
          </p:cNvPicPr>
          <p:nvPr/>
        </p:nvPicPr>
        <p:blipFill>
          <a:blip r:embed="rId4"/>
          <a:stretch>
            <a:fillRect/>
          </a:stretch>
        </p:blipFill>
        <p:spPr>
          <a:xfrm>
            <a:off x="8679797" y="2477286"/>
            <a:ext cx="3146810" cy="3342640"/>
          </a:xfrm>
          <a:prstGeom prst="rect">
            <a:avLst/>
          </a:prstGeom>
        </p:spPr>
      </p:pic>
      <p:sp>
        <p:nvSpPr>
          <p:cNvPr id="4" name="Slide Number Placeholder 3">
            <a:extLst>
              <a:ext uri="{FF2B5EF4-FFF2-40B4-BE49-F238E27FC236}">
                <a16:creationId xmlns:a16="http://schemas.microsoft.com/office/drawing/2014/main" id="{2A8F8291-FC6F-E631-39B2-D2F29A726FFB}"/>
              </a:ext>
            </a:extLst>
          </p:cNvPr>
          <p:cNvSpPr>
            <a:spLocks noGrp="1"/>
          </p:cNvSpPr>
          <p:nvPr>
            <p:ph type="sldNum" sz="quarter" idx="10"/>
          </p:nvPr>
        </p:nvSpPr>
        <p:spPr/>
        <p:txBody>
          <a:bodyPr/>
          <a:lstStyle/>
          <a:p>
            <a:fld id="{7A3832A0-79CF-4AB2-A86D-F6819D2BCBA5}" type="slidenum">
              <a:rPr lang="en-US" smtClean="0"/>
              <a:pPr/>
              <a:t>19</a:t>
            </a:fld>
            <a:endParaRPr lang="en-US"/>
          </a:p>
        </p:txBody>
      </p:sp>
    </p:spTree>
    <p:extLst>
      <p:ext uri="{BB962C8B-B14F-4D97-AF65-F5344CB8AC3E}">
        <p14:creationId xmlns:p14="http://schemas.microsoft.com/office/powerpoint/2010/main" val="297334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A5AB5-A6AF-8F61-E7CD-03F48E7BE2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C022EA-CE5D-68DD-2E52-C9C628B6792A}"/>
              </a:ext>
            </a:extLst>
          </p:cNvPr>
          <p:cNvSpPr>
            <a:spLocks noGrp="1"/>
          </p:cNvSpPr>
          <p:nvPr>
            <p:ph type="title"/>
          </p:nvPr>
        </p:nvSpPr>
        <p:spPr/>
        <p:txBody>
          <a:bodyPr/>
          <a:lstStyle/>
          <a:p>
            <a:r>
              <a:rPr lang="en-US"/>
              <a:t>Agenda</a:t>
            </a:r>
          </a:p>
        </p:txBody>
      </p:sp>
      <p:graphicFrame>
        <p:nvGraphicFramePr>
          <p:cNvPr id="2" name="Table 1">
            <a:extLst>
              <a:ext uri="{FF2B5EF4-FFF2-40B4-BE49-F238E27FC236}">
                <a16:creationId xmlns:a16="http://schemas.microsoft.com/office/drawing/2014/main" id="{4CD30B2F-0842-E9E2-E0B9-251F09463750}"/>
              </a:ext>
            </a:extLst>
          </p:cNvPr>
          <p:cNvGraphicFramePr>
            <a:graphicFrameLocks noGrp="1"/>
          </p:cNvGraphicFramePr>
          <p:nvPr>
            <p:extLst>
              <p:ext uri="{D42A27DB-BD31-4B8C-83A1-F6EECF244321}">
                <p14:modId xmlns:p14="http://schemas.microsoft.com/office/powerpoint/2010/main" val="2211341939"/>
              </p:ext>
            </p:extLst>
          </p:nvPr>
        </p:nvGraphicFramePr>
        <p:xfrm>
          <a:off x="819484" y="1539150"/>
          <a:ext cx="10553032" cy="4187884"/>
        </p:xfrm>
        <a:graphic>
          <a:graphicData uri="http://schemas.openxmlformats.org/drawingml/2006/table">
            <a:tbl>
              <a:tblPr firstRow="1" bandRow="1">
                <a:tableStyleId>{5C22544A-7EE6-4342-B048-85BDC9FD1C3A}</a:tableStyleId>
              </a:tblPr>
              <a:tblGrid>
                <a:gridCol w="2705769">
                  <a:extLst>
                    <a:ext uri="{9D8B030D-6E8A-4147-A177-3AD203B41FA5}">
                      <a16:colId xmlns:a16="http://schemas.microsoft.com/office/drawing/2014/main" val="1895169930"/>
                    </a:ext>
                  </a:extLst>
                </a:gridCol>
                <a:gridCol w="7847263">
                  <a:extLst>
                    <a:ext uri="{9D8B030D-6E8A-4147-A177-3AD203B41FA5}">
                      <a16:colId xmlns:a16="http://schemas.microsoft.com/office/drawing/2014/main" val="1783015337"/>
                    </a:ext>
                  </a:extLst>
                </a:gridCol>
              </a:tblGrid>
              <a:tr h="689994">
                <a:tc>
                  <a:txBody>
                    <a:bodyPr/>
                    <a:lstStyle/>
                    <a:p>
                      <a:r>
                        <a:rPr lang="en-US" sz="2800"/>
                        <a:t>Time</a:t>
                      </a:r>
                    </a:p>
                  </a:txBody>
                  <a:tcPr/>
                </a:tc>
                <a:tc>
                  <a:txBody>
                    <a:bodyPr/>
                    <a:lstStyle/>
                    <a:p>
                      <a:r>
                        <a:rPr lang="en-US" sz="3200"/>
                        <a:t>Topic</a:t>
                      </a:r>
                    </a:p>
                  </a:txBody>
                  <a:tcPr/>
                </a:tc>
                <a:extLst>
                  <a:ext uri="{0D108BD9-81ED-4DB2-BD59-A6C34878D82A}">
                    <a16:rowId xmlns:a16="http://schemas.microsoft.com/office/drawing/2014/main" val="186816841"/>
                  </a:ext>
                </a:extLst>
              </a:tr>
              <a:tr h="699578">
                <a:tc>
                  <a:txBody>
                    <a:bodyPr/>
                    <a:lstStyle/>
                    <a:p>
                      <a:r>
                        <a:rPr lang="en-US"/>
                        <a:t>1:00 PM-1:10 PM</a:t>
                      </a:r>
                    </a:p>
                  </a:txBody>
                  <a:tcPr/>
                </a:tc>
                <a:tc>
                  <a:txBody>
                    <a:bodyPr/>
                    <a:lstStyle/>
                    <a:p>
                      <a:r>
                        <a:rPr lang="en-US"/>
                        <a:t>Welcome, Order of Business </a:t>
                      </a:r>
                    </a:p>
                  </a:txBody>
                  <a:tcPr/>
                </a:tc>
                <a:extLst>
                  <a:ext uri="{0D108BD9-81ED-4DB2-BD59-A6C34878D82A}">
                    <a16:rowId xmlns:a16="http://schemas.microsoft.com/office/drawing/2014/main" val="2862320388"/>
                  </a:ext>
                </a:extLst>
              </a:tr>
              <a:tr h="699578">
                <a:tc>
                  <a:txBody>
                    <a:bodyPr/>
                    <a:lstStyle/>
                    <a:p>
                      <a:r>
                        <a:rPr lang="en-US"/>
                        <a:t>1:10 PM</a:t>
                      </a:r>
                    </a:p>
                  </a:txBody>
                  <a:tcPr/>
                </a:tc>
                <a:tc>
                  <a:txBody>
                    <a:bodyPr/>
                    <a:lstStyle/>
                    <a:p>
                      <a:r>
                        <a:rPr lang="en-US"/>
                        <a:t>ODGA Updates</a:t>
                      </a:r>
                    </a:p>
                  </a:txBody>
                  <a:tcPr/>
                </a:tc>
                <a:extLst>
                  <a:ext uri="{0D108BD9-81ED-4DB2-BD59-A6C34878D82A}">
                    <a16:rowId xmlns:a16="http://schemas.microsoft.com/office/drawing/2014/main" val="386780428"/>
                  </a:ext>
                </a:extLst>
              </a:tr>
              <a:tr h="699578">
                <a:tc>
                  <a:txBody>
                    <a:bodyPr/>
                    <a:lstStyle/>
                    <a:p>
                      <a:r>
                        <a:rPr lang="en-US"/>
                        <a:t>2:15 PM</a:t>
                      </a:r>
                    </a:p>
                  </a:txBody>
                  <a:tcPr/>
                </a:tc>
                <a:tc>
                  <a:txBody>
                    <a:bodyPr/>
                    <a:lstStyle/>
                    <a:p>
                      <a:r>
                        <a:rPr lang="en-US"/>
                        <a:t>Break</a:t>
                      </a:r>
                    </a:p>
                    <a:p>
                      <a:endParaRPr lang="en-US"/>
                    </a:p>
                  </a:txBody>
                  <a:tcPr/>
                </a:tc>
                <a:extLst>
                  <a:ext uri="{0D108BD9-81ED-4DB2-BD59-A6C34878D82A}">
                    <a16:rowId xmlns:a16="http://schemas.microsoft.com/office/drawing/2014/main" val="1724200268"/>
                  </a:ext>
                </a:extLst>
              </a:tr>
              <a:tr h="699578">
                <a:tc>
                  <a:txBody>
                    <a:bodyPr/>
                    <a:lstStyle/>
                    <a:p>
                      <a:r>
                        <a:rPr lang="en-US"/>
                        <a:t>2:20 PM</a:t>
                      </a:r>
                    </a:p>
                  </a:txBody>
                  <a:tcPr/>
                </a:tc>
                <a:tc>
                  <a:txBody>
                    <a:bodyPr/>
                    <a:lstStyle/>
                    <a:p>
                      <a:r>
                        <a:rPr lang="en-US"/>
                        <a:t>Agency Updates</a:t>
                      </a:r>
                    </a:p>
                  </a:txBody>
                  <a:tcPr/>
                </a:tc>
                <a:extLst>
                  <a:ext uri="{0D108BD9-81ED-4DB2-BD59-A6C34878D82A}">
                    <a16:rowId xmlns:a16="http://schemas.microsoft.com/office/drawing/2014/main" val="1796764236"/>
                  </a:ext>
                </a:extLst>
              </a:tr>
              <a:tr h="699578">
                <a:tc>
                  <a:txBody>
                    <a:bodyPr/>
                    <a:lstStyle/>
                    <a:p>
                      <a:r>
                        <a:rPr lang="en-US"/>
                        <a:t>3:00 PM</a:t>
                      </a:r>
                    </a:p>
                  </a:txBody>
                  <a:tcPr/>
                </a:tc>
                <a:tc>
                  <a:txBody>
                    <a:bodyPr/>
                    <a:lstStyle/>
                    <a:p>
                      <a:r>
                        <a:rPr lang="en-US"/>
                        <a:t>ODGA Events, Member and Public Comment, Adjourn</a:t>
                      </a:r>
                    </a:p>
                  </a:txBody>
                  <a:tcPr/>
                </a:tc>
                <a:extLst>
                  <a:ext uri="{0D108BD9-81ED-4DB2-BD59-A6C34878D82A}">
                    <a16:rowId xmlns:a16="http://schemas.microsoft.com/office/drawing/2014/main" val="3492688368"/>
                  </a:ext>
                </a:extLst>
              </a:tr>
            </a:tbl>
          </a:graphicData>
        </a:graphic>
      </p:graphicFrame>
      <p:sp>
        <p:nvSpPr>
          <p:cNvPr id="3" name="Slide Number Placeholder 2">
            <a:extLst>
              <a:ext uri="{FF2B5EF4-FFF2-40B4-BE49-F238E27FC236}">
                <a16:creationId xmlns:a16="http://schemas.microsoft.com/office/drawing/2014/main" id="{0D07E75D-A513-0606-7D88-BAF14E598FAD}"/>
              </a:ext>
            </a:extLst>
          </p:cNvPr>
          <p:cNvSpPr>
            <a:spLocks noGrp="1"/>
          </p:cNvSpPr>
          <p:nvPr>
            <p:ph type="sldNum" sz="quarter" idx="10"/>
          </p:nvPr>
        </p:nvSpPr>
        <p:spPr/>
        <p:txBody>
          <a:bodyPr/>
          <a:lstStyle/>
          <a:p>
            <a:fld id="{7A3832A0-79CF-4AB2-A86D-F6819D2BCBA5}" type="slidenum">
              <a:rPr lang="en-US" smtClean="0"/>
              <a:pPr/>
              <a:t>2</a:t>
            </a:fld>
            <a:endParaRPr lang="en-US"/>
          </a:p>
        </p:txBody>
      </p:sp>
    </p:spTree>
    <p:extLst>
      <p:ext uri="{BB962C8B-B14F-4D97-AF65-F5344CB8AC3E}">
        <p14:creationId xmlns:p14="http://schemas.microsoft.com/office/powerpoint/2010/main" val="142272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C566-3F94-7AE0-41D2-C44EB5E29294}"/>
              </a:ext>
            </a:extLst>
          </p:cNvPr>
          <p:cNvSpPr>
            <a:spLocks noGrp="1"/>
          </p:cNvSpPr>
          <p:nvPr>
            <p:ph type="title"/>
          </p:nvPr>
        </p:nvSpPr>
        <p:spPr/>
        <p:txBody>
          <a:bodyPr/>
          <a:lstStyle/>
          <a:p>
            <a:r>
              <a:rPr lang="en-US"/>
              <a:t>Break: 5 minutes</a:t>
            </a:r>
          </a:p>
        </p:txBody>
      </p:sp>
      <p:sp>
        <p:nvSpPr>
          <p:cNvPr id="3" name="Text Placeholder 2">
            <a:extLst>
              <a:ext uri="{FF2B5EF4-FFF2-40B4-BE49-F238E27FC236}">
                <a16:creationId xmlns:a16="http://schemas.microsoft.com/office/drawing/2014/main" id="{4A9ABA88-082F-2290-29BD-D8E9492070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898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22B5-BF65-E4C3-B067-111BC20C0614}"/>
              </a:ext>
            </a:extLst>
          </p:cNvPr>
          <p:cNvSpPr>
            <a:spLocks noGrp="1"/>
          </p:cNvSpPr>
          <p:nvPr>
            <p:ph type="title"/>
          </p:nvPr>
        </p:nvSpPr>
        <p:spPr/>
        <p:txBody>
          <a:bodyPr/>
          <a:lstStyle/>
          <a:p>
            <a:r>
              <a:rPr lang="en-US"/>
              <a:t>Agency Updates</a:t>
            </a:r>
          </a:p>
        </p:txBody>
      </p:sp>
      <p:sp>
        <p:nvSpPr>
          <p:cNvPr id="3" name="Text Placeholder 2">
            <a:extLst>
              <a:ext uri="{FF2B5EF4-FFF2-40B4-BE49-F238E27FC236}">
                <a16:creationId xmlns:a16="http://schemas.microsoft.com/office/drawing/2014/main" id="{36F53389-656D-5F70-8A14-79583EBBCA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710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DBHDS</a:t>
            </a:r>
          </a:p>
        </p:txBody>
      </p:sp>
      <p:sp>
        <p:nvSpPr>
          <p:cNvPr id="8" name="TextBox 8"/>
          <p:cNvSpPr txBox="1"/>
          <p:nvPr/>
        </p:nvSpPr>
        <p:spPr>
          <a:xfrm>
            <a:off x="118433" y="6547851"/>
            <a:ext cx="1334507" cy="186974"/>
          </a:xfrm>
          <a:prstGeom prst="rect">
            <a:avLst/>
          </a:prstGeom>
        </p:spPr>
        <p:txBody>
          <a:bodyPr lIns="0" tIns="0" rIns="0" bIns="0" rtlCol="0" anchor="t">
            <a:spAutoFit/>
          </a:bodyPr>
          <a:lstStyle/>
          <a:p>
            <a:pPr algn="ctr">
              <a:lnSpc>
                <a:spcPts val="1584"/>
              </a:lnSpc>
              <a:spcBef>
                <a:spcPct val="0"/>
              </a:spcBef>
            </a:pPr>
            <a:r>
              <a:rPr lang="en-US" sz="1131">
                <a:solidFill>
                  <a:srgbClr val="FFFFFF"/>
                </a:solidFill>
                <a:latin typeface="Montserrat Extra-Bold"/>
              </a:rPr>
              <a:t>odga.virginia.gov</a:t>
            </a:r>
          </a:p>
        </p:txBody>
      </p:sp>
      <p:graphicFrame>
        <p:nvGraphicFramePr>
          <p:cNvPr id="12" name="Table 12">
            <a:extLst>
              <a:ext uri="{FF2B5EF4-FFF2-40B4-BE49-F238E27FC236}">
                <a16:creationId xmlns:a16="http://schemas.microsoft.com/office/drawing/2014/main" id="{CE38F626-6FEB-46F1-0650-A7E639096013}"/>
              </a:ext>
            </a:extLst>
          </p:cNvPr>
          <p:cNvGraphicFramePr>
            <a:graphicFrameLocks noGrp="1"/>
          </p:cNvGraphicFramePr>
          <p:nvPr>
            <p:extLst>
              <p:ext uri="{D42A27DB-BD31-4B8C-83A1-F6EECF244321}">
                <p14:modId xmlns:p14="http://schemas.microsoft.com/office/powerpoint/2010/main" val="2397820807"/>
              </p:ext>
            </p:extLst>
          </p:nvPr>
        </p:nvGraphicFramePr>
        <p:xfrm>
          <a:off x="241121" y="773050"/>
          <a:ext cx="11709758" cy="6130643"/>
        </p:xfrm>
        <a:graphic>
          <a:graphicData uri="http://schemas.openxmlformats.org/drawingml/2006/table">
            <a:tbl>
              <a:tblPr firstRow="1" bandRow="1">
                <a:tableStyleId>{5C22544A-7EE6-4342-B048-85BDC9FD1C3A}</a:tableStyleId>
              </a:tblPr>
              <a:tblGrid>
                <a:gridCol w="2927440">
                  <a:extLst>
                    <a:ext uri="{9D8B030D-6E8A-4147-A177-3AD203B41FA5}">
                      <a16:colId xmlns:a16="http://schemas.microsoft.com/office/drawing/2014/main" val="437234257"/>
                    </a:ext>
                  </a:extLst>
                </a:gridCol>
                <a:gridCol w="2927440">
                  <a:extLst>
                    <a:ext uri="{9D8B030D-6E8A-4147-A177-3AD203B41FA5}">
                      <a16:colId xmlns:a16="http://schemas.microsoft.com/office/drawing/2014/main" val="3464066248"/>
                    </a:ext>
                  </a:extLst>
                </a:gridCol>
                <a:gridCol w="2232402">
                  <a:extLst>
                    <a:ext uri="{9D8B030D-6E8A-4147-A177-3AD203B41FA5}">
                      <a16:colId xmlns:a16="http://schemas.microsoft.com/office/drawing/2014/main" val="4040415896"/>
                    </a:ext>
                  </a:extLst>
                </a:gridCol>
                <a:gridCol w="3622476">
                  <a:extLst>
                    <a:ext uri="{9D8B030D-6E8A-4147-A177-3AD203B41FA5}">
                      <a16:colId xmlns:a16="http://schemas.microsoft.com/office/drawing/2014/main" val="3152757902"/>
                    </a:ext>
                  </a:extLst>
                </a:gridCol>
              </a:tblGrid>
              <a:tr h="711433">
                <a:tc>
                  <a:txBody>
                    <a:bodyPr/>
                    <a:lstStyle/>
                    <a:p>
                      <a:r>
                        <a:rPr lang="en-US" sz="1600"/>
                        <a:t>Project Name </a:t>
                      </a:r>
                    </a:p>
                  </a:txBody>
                  <a:tcPr marL="60960" marR="60960" marT="30480" marB="30480"/>
                </a:tc>
                <a:tc>
                  <a:txBody>
                    <a:bodyPr/>
                    <a:lstStyle/>
                    <a:p>
                      <a:r>
                        <a:rPr lang="en-US" sz="1600"/>
                        <a:t>Due Date</a:t>
                      </a:r>
                    </a:p>
                  </a:txBody>
                  <a:tcPr marL="60960" marR="60960" marT="30480" marB="30480"/>
                </a:tc>
                <a:tc>
                  <a:txBody>
                    <a:bodyPr/>
                    <a:lstStyle/>
                    <a:p>
                      <a:r>
                        <a:rPr lang="en-US" sz="1600"/>
                        <a:t>Status (Not Started, In Progress, Finished) </a:t>
                      </a:r>
                    </a:p>
                  </a:txBody>
                  <a:tcPr marL="60960" marR="60960" marT="30480" marB="30480"/>
                </a:tc>
                <a:tc>
                  <a:txBody>
                    <a:bodyPr/>
                    <a:lstStyle/>
                    <a:p>
                      <a:r>
                        <a:rPr lang="en-US" sz="1600"/>
                        <a:t>Comments</a:t>
                      </a:r>
                    </a:p>
                  </a:txBody>
                  <a:tcPr marL="60960" marR="60960" marT="30480" marB="30480"/>
                </a:tc>
                <a:extLst>
                  <a:ext uri="{0D108BD9-81ED-4DB2-BD59-A6C34878D82A}">
                    <a16:rowId xmlns:a16="http://schemas.microsoft.com/office/drawing/2014/main" val="3059776598"/>
                  </a:ext>
                </a:extLst>
              </a:tr>
              <a:tr h="1258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t>Data Governance</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t>10/30/2025</a:t>
                      </a:r>
                    </a:p>
                  </a:txBody>
                  <a:tcPr marL="60960" marR="60960" marT="30480" marB="30480"/>
                </a:tc>
                <a:tc>
                  <a:txBody>
                    <a:bodyPr/>
                    <a:lstStyle/>
                    <a:p>
                      <a:r>
                        <a:rPr lang="en-US" sz="1100" b="0"/>
                        <a:t>In-Progress</a:t>
                      </a:r>
                    </a:p>
                  </a:txBody>
                  <a:tcPr marL="60960" marR="60960" marT="30480" marB="30480"/>
                </a:tc>
                <a:tc>
                  <a:txBody>
                    <a:bodyPr/>
                    <a:lstStyle/>
                    <a:p>
                      <a:pPr marL="285750" indent="-285750">
                        <a:buFont typeface="Arial" panose="020B0604020202020204" pitchFamily="34" charset="0"/>
                        <a:buChar char="•"/>
                      </a:pPr>
                      <a:r>
                        <a:rPr lang="en-US" sz="1100" b="0" kern="1200">
                          <a:solidFill>
                            <a:schemeClr val="dk1"/>
                          </a:solidFill>
                          <a:latin typeface="+mn-lt"/>
                          <a:ea typeface="+mn-ea"/>
                          <a:cs typeface="+mn-cs"/>
                        </a:rPr>
                        <a:t>12 policies enacted</a:t>
                      </a:r>
                    </a:p>
                    <a:p>
                      <a:pPr marL="285750" lvl="0" indent="-285750">
                        <a:buFont typeface="Arial" panose="020B0604020202020204" pitchFamily="34" charset="0"/>
                        <a:buChar char="•"/>
                      </a:pPr>
                      <a:r>
                        <a:rPr lang="en-US" sz="1100" b="0" kern="1200">
                          <a:solidFill>
                            <a:schemeClr val="dk1"/>
                          </a:solidFill>
                          <a:latin typeface="+mn-lt"/>
                          <a:ea typeface="+mn-ea"/>
                          <a:cs typeface="+mn-cs"/>
                        </a:rPr>
                        <a:t>Data Governance Sustainment Plan drafted</a:t>
                      </a:r>
                    </a:p>
                    <a:p>
                      <a:pPr marL="285750" indent="-285750">
                        <a:buFont typeface="Arial" panose="020B0604020202020204" pitchFamily="34" charset="0"/>
                        <a:buChar char="•"/>
                      </a:pPr>
                      <a:r>
                        <a:rPr lang="en-US" sz="1100" b="0" kern="1200">
                          <a:solidFill>
                            <a:schemeClr val="dk1"/>
                          </a:solidFill>
                          <a:latin typeface="+mn-lt"/>
                          <a:ea typeface="+mn-ea"/>
                          <a:cs typeface="+mn-cs"/>
                        </a:rPr>
                        <a:t>Data domain onboarding to ingestion policies continues with 2 domains (7 domains have signed-off)</a:t>
                      </a:r>
                    </a:p>
                    <a:p>
                      <a:pPr marL="285750" indent="-285750">
                        <a:buFont typeface="Arial" panose="020B0604020202020204" pitchFamily="34" charset="0"/>
                        <a:buChar char="•"/>
                      </a:pPr>
                      <a:r>
                        <a:rPr lang="en-US" sz="1100" b="0" kern="1200">
                          <a:solidFill>
                            <a:schemeClr val="dk1"/>
                          </a:solidFill>
                          <a:latin typeface="+mn-lt"/>
                          <a:ea typeface="+mn-ea"/>
                          <a:cs typeface="+mn-cs"/>
                        </a:rPr>
                        <a:t>Consumption policy onboardings sign-off completed for Adult Community Behavioral Health (CCS3)</a:t>
                      </a:r>
                    </a:p>
                  </a:txBody>
                  <a:tcPr marL="60960" marR="60960" marT="30480" marB="30480"/>
                </a:tc>
                <a:extLst>
                  <a:ext uri="{0D108BD9-81ED-4DB2-BD59-A6C34878D82A}">
                    <a16:rowId xmlns:a16="http://schemas.microsoft.com/office/drawing/2014/main" val="859859344"/>
                  </a:ext>
                </a:extLst>
              </a:tr>
              <a:tr h="957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Enterprise Data Warehouse Modernization</a:t>
                      </a:r>
                    </a:p>
                  </a:txBody>
                  <a:tcPr marL="60960" marR="60960" marT="30480" marB="30480"/>
                </a:tc>
                <a:tc>
                  <a:txBody>
                    <a:bodyPr/>
                    <a:lstStyle/>
                    <a:p>
                      <a:r>
                        <a:rPr lang="en-US" sz="1100"/>
                        <a:t>2/27/2026</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In-Progress</a:t>
                      </a:r>
                    </a:p>
                  </a:txBody>
                  <a:tcPr marL="60960" marR="60960" marT="30480" marB="30480"/>
                </a:tc>
                <a:tc>
                  <a:txBody>
                    <a:bodyPr/>
                    <a:lstStyle/>
                    <a:p>
                      <a:pPr marL="285750" indent="-285750">
                        <a:buFont typeface="Arial" panose="020B0604020202020204" pitchFamily="34" charset="0"/>
                        <a:buChar char="•"/>
                      </a:pPr>
                      <a:r>
                        <a:rPr lang="en-US" sz="1100"/>
                        <a:t>Regular EDW releases continue - rel v1.7.0 - target-9/9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t>Integration of Avatar, VCC and VHI data sources into the EDW continues:</a:t>
                      </a:r>
                    </a:p>
                    <a:p>
                      <a:pPr marL="742950" lvl="1" indent="-285750">
                        <a:buFont typeface="Arial" panose="020B0604020202020204" pitchFamily="34" charset="0"/>
                        <a:buChar char="•"/>
                      </a:pPr>
                      <a:r>
                        <a:rPr lang="en-US" sz="1100"/>
                        <a:t>VHI to Prod – target 9/19</a:t>
                      </a:r>
                    </a:p>
                    <a:p>
                      <a:pPr marL="742950" lvl="1" indent="-285750">
                        <a:buFont typeface="Arial" panose="020B0604020202020204" pitchFamily="34" charset="0"/>
                        <a:buChar char="•"/>
                      </a:pPr>
                      <a:r>
                        <a:rPr lang="en-US" sz="1100"/>
                        <a:t>Avatar / VCC  to Prod – target 10/10</a:t>
                      </a:r>
                    </a:p>
                  </a:txBody>
                  <a:tcPr marL="60960" marR="60960" marT="30480" marB="30480"/>
                </a:tc>
                <a:extLst>
                  <a:ext uri="{0D108BD9-81ED-4DB2-BD59-A6C34878D82A}">
                    <a16:rowId xmlns:a16="http://schemas.microsoft.com/office/drawing/2014/main" val="2245107279"/>
                  </a:ext>
                </a:extLst>
              </a:tr>
              <a:tr h="656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Data Exchange/CCS3 Sunset</a:t>
                      </a:r>
                    </a:p>
                  </a:txBody>
                  <a:tcPr marL="60960" marR="60960" marT="30480" marB="30480"/>
                </a:tc>
                <a:tc>
                  <a:txBody>
                    <a:bodyPr/>
                    <a:lstStyle/>
                    <a:p>
                      <a:r>
                        <a:rPr lang="en-US" sz="1100"/>
                        <a:t>8/30/2025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Finished</a:t>
                      </a:r>
                    </a:p>
                  </a:txBody>
                  <a:tcPr marL="60960" marR="60960" marT="30480" marB="30480"/>
                </a:tc>
                <a:tc>
                  <a:txBody>
                    <a:bodyPr/>
                    <a:lstStyle/>
                    <a:p>
                      <a:pPr marL="285750" indent="-285750">
                        <a:buFont typeface="Arial" panose="020B0604020202020204" pitchFamily="34" charset="0"/>
                        <a:buChar char="•"/>
                      </a:pPr>
                      <a:r>
                        <a:rPr lang="en-US" sz="1100" b="0"/>
                        <a:t>Integration completed with all the 40 CSBs (Community Service Boards) in production</a:t>
                      </a:r>
                    </a:p>
                    <a:p>
                      <a:pPr marL="285750" indent="-285750">
                        <a:buFont typeface="Arial" panose="020B0604020202020204" pitchFamily="34" charset="0"/>
                        <a:buChar char="•"/>
                      </a:pPr>
                      <a:r>
                        <a:rPr lang="en-US" sz="1100" b="0"/>
                        <a:t>Receiving and processing HL7 messages from all the CSBs successfully</a:t>
                      </a:r>
                      <a:endParaRPr lang="en-US" sz="1100"/>
                    </a:p>
                  </a:txBody>
                  <a:tcPr marL="60960" marR="60960" marT="30480" marB="30480"/>
                </a:tc>
                <a:extLst>
                  <a:ext uri="{0D108BD9-81ED-4DB2-BD59-A6C34878D82A}">
                    <a16:rowId xmlns:a16="http://schemas.microsoft.com/office/drawing/2014/main" val="1546515751"/>
                  </a:ext>
                </a:extLst>
              </a:tr>
              <a:tr h="506212">
                <a:tc>
                  <a:txBody>
                    <a:bodyPr/>
                    <a:lstStyle/>
                    <a:p>
                      <a:pPr algn="l"/>
                      <a:r>
                        <a:rPr lang="en-US" sz="1100" kern="1200">
                          <a:solidFill>
                            <a:schemeClr val="dk1"/>
                          </a:solidFill>
                          <a:latin typeface="+mn-lt"/>
                          <a:ea typeface="+mn-ea"/>
                          <a:cs typeface="+mn-cs"/>
                        </a:rPr>
                        <a:t>Revenue Cycle Modernization</a:t>
                      </a:r>
                    </a:p>
                  </a:txBody>
                  <a:tcPr marL="60960" marR="60960" marT="30480" marB="30480" anchor="ctr"/>
                </a:tc>
                <a:tc>
                  <a:txBody>
                    <a:bodyPr/>
                    <a:lstStyle/>
                    <a:p>
                      <a:r>
                        <a:rPr lang="en-US" sz="1100"/>
                        <a:t>4/17/2026</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Not Started</a:t>
                      </a:r>
                    </a:p>
                  </a:txBody>
                  <a:tcPr marL="60960" marR="60960" marT="30480" marB="30480"/>
                </a:tc>
                <a:tc>
                  <a:txBody>
                    <a:bodyPr/>
                    <a:lstStyle/>
                    <a:p>
                      <a:pPr marL="285750" indent="-285750">
                        <a:buFont typeface="Arial" panose="020B0604020202020204" pitchFamily="34" charset="0"/>
                        <a:buChar char="•"/>
                      </a:pPr>
                      <a:r>
                        <a:rPr lang="en-US" sz="1100"/>
                        <a:t>Contract negotiations have stalled</a:t>
                      </a:r>
                    </a:p>
                    <a:p>
                      <a:pPr marL="285750" lvl="0" indent="-285750">
                        <a:buFont typeface="Arial" panose="020B0604020202020204" pitchFamily="34" charset="0"/>
                        <a:buChar char="•"/>
                      </a:pPr>
                      <a:r>
                        <a:rPr lang="en-US" sz="1100"/>
                        <a:t>DBHDS leadership to decide strategy during 9/11 Leadership Meeting</a:t>
                      </a:r>
                    </a:p>
                  </a:txBody>
                  <a:tcPr marL="60960" marR="60960" marT="30480" marB="30480"/>
                </a:tc>
                <a:extLst>
                  <a:ext uri="{0D108BD9-81ED-4DB2-BD59-A6C34878D82A}">
                    <a16:rowId xmlns:a16="http://schemas.microsoft.com/office/drawing/2014/main" val="3120446410"/>
                  </a:ext>
                </a:extLst>
              </a:tr>
              <a:tr h="1108194">
                <a:tc>
                  <a:txBody>
                    <a:bodyPr/>
                    <a:lstStyle/>
                    <a:p>
                      <a:pPr lvl="0" algn="l">
                        <a:buNone/>
                      </a:pPr>
                      <a:r>
                        <a:rPr lang="en-US" sz="1100" kern="1200">
                          <a:solidFill>
                            <a:schemeClr val="dk1"/>
                          </a:solidFill>
                          <a:latin typeface="+mn-lt"/>
                          <a:ea typeface="+mn-ea"/>
                          <a:cs typeface="+mn-cs"/>
                        </a:rPr>
                        <a:t>Financial Management System replacement – Phase 1</a:t>
                      </a:r>
                    </a:p>
                  </a:txBody>
                  <a:tcPr marL="60960" marR="60960" marT="30480" marB="30480" anchor="ctr"/>
                </a:tc>
                <a:tc>
                  <a:txBody>
                    <a:bodyPr/>
                    <a:lstStyle/>
                    <a:p>
                      <a:r>
                        <a:rPr lang="en-US" sz="1100"/>
                        <a:t>12/31/2025</a:t>
                      </a:r>
                    </a:p>
                    <a:p>
                      <a:pPr lvl="0">
                        <a:buNone/>
                      </a:pPr>
                      <a:r>
                        <a:rPr lang="en-US" sz="1100"/>
                        <a:t>(previous was 8/31/2025)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In-Progress</a:t>
                      </a:r>
                    </a:p>
                  </a:txBody>
                  <a:tcPr marL="60960" marR="60960" marT="30480" marB="30480"/>
                </a:tc>
                <a:tc>
                  <a:txBody>
                    <a:bodyPr/>
                    <a:lstStyle/>
                    <a:p>
                      <a:pPr marL="285750" lvl="0" indent="-285750">
                        <a:buFont typeface="Arial" panose="020B0604020202020204" pitchFamily="34" charset="0"/>
                        <a:buChar char="•"/>
                      </a:pPr>
                      <a:r>
                        <a:rPr lang="en-US" sz="1100"/>
                        <a:t>End user training in progress</a:t>
                      </a:r>
                    </a:p>
                    <a:p>
                      <a:pPr marL="285750" lvl="0" indent="-285750">
                        <a:buFont typeface="Arial" panose="020B0604020202020204" pitchFamily="34" charset="0"/>
                        <a:buChar char="•"/>
                      </a:pPr>
                      <a:r>
                        <a:rPr lang="en-US" sz="1100"/>
                        <a:t>Cardinal Integration testing in progress,  scheduled to be completed by 10/3</a:t>
                      </a:r>
                    </a:p>
                    <a:p>
                      <a:pPr marL="285750" lvl="0" indent="-285750">
                        <a:buFont typeface="Arial" panose="020B0604020202020204" pitchFamily="34" charset="0"/>
                        <a:buChar char="•"/>
                      </a:pPr>
                      <a:r>
                        <a:rPr lang="en-US" sz="1100"/>
                        <a:t>Prod environment configuration in progress</a:t>
                      </a:r>
                    </a:p>
                    <a:p>
                      <a:pPr marL="285750" lvl="0" indent="-285750">
                        <a:buFont typeface="Arial" panose="020B0604020202020204" pitchFamily="34" charset="0"/>
                        <a:buChar char="•"/>
                      </a:pPr>
                      <a:r>
                        <a:rPr lang="en-US" sz="1100"/>
                        <a:t>Change order approved to move go-live to 11/1 and close to 12/31.</a:t>
                      </a:r>
                    </a:p>
                    <a:p>
                      <a:pPr marL="285750" indent="-285750">
                        <a:buFont typeface="Arial" panose="020B0604020202020204" pitchFamily="34" charset="0"/>
                        <a:buChar char="•"/>
                      </a:pPr>
                      <a:endParaRPr lang="en-US" sz="1100"/>
                    </a:p>
                  </a:txBody>
                  <a:tcPr marL="60960" marR="60960" marT="30480" marB="30480"/>
                </a:tc>
                <a:extLst>
                  <a:ext uri="{0D108BD9-81ED-4DB2-BD59-A6C34878D82A}">
                    <a16:rowId xmlns:a16="http://schemas.microsoft.com/office/drawing/2014/main" val="2008925025"/>
                  </a:ext>
                </a:extLst>
              </a:tr>
              <a:tr h="506212">
                <a:tc>
                  <a:txBody>
                    <a:bodyPr/>
                    <a:lstStyle/>
                    <a:p>
                      <a:pPr lvl="0" algn="l">
                        <a:buNone/>
                      </a:pPr>
                      <a:r>
                        <a:rPr lang="en-US" sz="1100" kern="1200">
                          <a:solidFill>
                            <a:schemeClr val="dk1"/>
                          </a:solidFill>
                          <a:latin typeface="+mn-lt"/>
                          <a:ea typeface="+mn-ea"/>
                          <a:cs typeface="+mn-cs"/>
                        </a:rPr>
                        <a:t>SQL Server Update</a:t>
                      </a:r>
                    </a:p>
                  </a:txBody>
                  <a:tcPr marL="60960" marR="60960" marT="30480" marB="30480" anchor="ctr"/>
                </a:tc>
                <a:tc>
                  <a:txBody>
                    <a:bodyPr/>
                    <a:lstStyle/>
                    <a:p>
                      <a:pPr lvl="0">
                        <a:buNone/>
                      </a:pPr>
                      <a:r>
                        <a:rPr lang="en-US" sz="1100"/>
                        <a:t>6/30/2025</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In- Progress</a:t>
                      </a:r>
                    </a:p>
                  </a:txBody>
                  <a:tcPr marL="60960" marR="60960" marT="30480" marB="30480"/>
                </a:tc>
                <a:tc>
                  <a:txBody>
                    <a:bodyPr/>
                    <a:lstStyle/>
                    <a:p>
                      <a:pPr marL="285750" indent="-285750">
                        <a:buFont typeface="Arial" panose="020B0604020202020204" pitchFamily="34" charset="0"/>
                        <a:buChar char="•"/>
                      </a:pPr>
                      <a:r>
                        <a:rPr lang="en-US" sz="1100"/>
                        <a:t>Impacted servers identified, Dev Server upgrade</a:t>
                      </a:r>
                    </a:p>
                    <a:p>
                      <a:pPr marL="285750" indent="-285750">
                        <a:buFont typeface="Arial" panose="020B0604020202020204" pitchFamily="34" charset="0"/>
                        <a:buChar char="•"/>
                      </a:pPr>
                      <a:r>
                        <a:rPr lang="en-US" sz="1100"/>
                        <a:t>Proactive enforcement of Data Policy for legacy server</a:t>
                      </a:r>
                    </a:p>
                  </a:txBody>
                  <a:tcPr marL="60960" marR="60960" marT="30480" marB="30480"/>
                </a:tc>
                <a:extLst>
                  <a:ext uri="{0D108BD9-81ED-4DB2-BD59-A6C34878D82A}">
                    <a16:rowId xmlns:a16="http://schemas.microsoft.com/office/drawing/2014/main" val="4058722395"/>
                  </a:ext>
                </a:extLst>
              </a:tr>
            </a:tbl>
          </a:graphicData>
        </a:graphic>
      </p:graphicFrame>
      <p:pic>
        <p:nvPicPr>
          <p:cNvPr id="6" name="Picture 5" descr="ODGA logo">
            <a:extLst>
              <a:ext uri="{FF2B5EF4-FFF2-40B4-BE49-F238E27FC236}">
                <a16:creationId xmlns:a16="http://schemas.microsoft.com/office/drawing/2014/main" id="{68580E93-5287-75E4-D053-AD957336A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69" y="413354"/>
            <a:ext cx="1141604" cy="479735"/>
          </a:xfrm>
          <a:prstGeom prst="rect">
            <a:avLst/>
          </a:prstGeom>
        </p:spPr>
      </p:pic>
    </p:spTree>
    <p:extLst>
      <p:ext uri="{BB962C8B-B14F-4D97-AF65-F5344CB8AC3E}">
        <p14:creationId xmlns:p14="http://schemas.microsoft.com/office/powerpoint/2010/main" val="111452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DMAS Data Projects for Executive Data Board pt 2</a:t>
            </a:r>
          </a:p>
        </p:txBody>
      </p:sp>
      <p:graphicFrame>
        <p:nvGraphicFramePr>
          <p:cNvPr id="12" name="Table 12">
            <a:extLst>
              <a:ext uri="{FF2B5EF4-FFF2-40B4-BE49-F238E27FC236}">
                <a16:creationId xmlns:a16="http://schemas.microsoft.com/office/drawing/2014/main" id="{CE38F626-6FEB-46F1-0650-A7E639096013}"/>
              </a:ext>
            </a:extLst>
          </p:cNvPr>
          <p:cNvGraphicFramePr>
            <a:graphicFrameLocks noGrp="1"/>
          </p:cNvGraphicFramePr>
          <p:nvPr>
            <p:extLst>
              <p:ext uri="{D42A27DB-BD31-4B8C-83A1-F6EECF244321}">
                <p14:modId xmlns:p14="http://schemas.microsoft.com/office/powerpoint/2010/main" val="2977355684"/>
              </p:ext>
            </p:extLst>
          </p:nvPr>
        </p:nvGraphicFramePr>
        <p:xfrm>
          <a:off x="502900" y="1007514"/>
          <a:ext cx="11186199" cy="5059680"/>
        </p:xfrm>
        <a:graphic>
          <a:graphicData uri="http://schemas.openxmlformats.org/drawingml/2006/table">
            <a:tbl>
              <a:tblPr firstRow="1" bandRow="1">
                <a:tableStyleId>{5C22544A-7EE6-4342-B048-85BDC9FD1C3A}</a:tableStyleId>
              </a:tblPr>
              <a:tblGrid>
                <a:gridCol w="2348589">
                  <a:extLst>
                    <a:ext uri="{9D8B030D-6E8A-4147-A177-3AD203B41FA5}">
                      <a16:colId xmlns:a16="http://schemas.microsoft.com/office/drawing/2014/main" val="437234257"/>
                    </a:ext>
                  </a:extLst>
                </a:gridCol>
                <a:gridCol w="1781012">
                  <a:extLst>
                    <a:ext uri="{9D8B030D-6E8A-4147-A177-3AD203B41FA5}">
                      <a16:colId xmlns:a16="http://schemas.microsoft.com/office/drawing/2014/main" val="3464066248"/>
                    </a:ext>
                  </a:extLst>
                </a:gridCol>
                <a:gridCol w="1945691">
                  <a:extLst>
                    <a:ext uri="{9D8B030D-6E8A-4147-A177-3AD203B41FA5}">
                      <a16:colId xmlns:a16="http://schemas.microsoft.com/office/drawing/2014/main" val="4040415896"/>
                    </a:ext>
                  </a:extLst>
                </a:gridCol>
                <a:gridCol w="5110907">
                  <a:extLst>
                    <a:ext uri="{9D8B030D-6E8A-4147-A177-3AD203B41FA5}">
                      <a16:colId xmlns:a16="http://schemas.microsoft.com/office/drawing/2014/main" val="3152757902"/>
                    </a:ext>
                  </a:extLst>
                </a:gridCol>
              </a:tblGrid>
              <a:tr h="1198880">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Comments</a:t>
                      </a:r>
                    </a:p>
                  </a:txBody>
                  <a:tcPr marL="60960" marR="60960" marT="30480" marB="30480"/>
                </a:tc>
                <a:extLst>
                  <a:ext uri="{0D108BD9-81ED-4DB2-BD59-A6C34878D82A}">
                    <a16:rowId xmlns:a16="http://schemas.microsoft.com/office/drawing/2014/main" val="3059776598"/>
                  </a:ext>
                </a:extLst>
              </a:tr>
              <a:tr h="792480">
                <a:tc>
                  <a:txBody>
                    <a:bodyPr/>
                    <a:lstStyle/>
                    <a:p>
                      <a:r>
                        <a:rPr lang="en-US" sz="1200"/>
                        <a:t>Develop Agency Data Strategy</a:t>
                      </a:r>
                    </a:p>
                  </a:txBody>
                  <a:tcPr marL="60960" marR="60960" marT="30480" marB="30480"/>
                </a:tc>
                <a:tc>
                  <a:txBody>
                    <a:bodyPr/>
                    <a:lstStyle/>
                    <a:p>
                      <a:r>
                        <a:rPr lang="en-US" sz="1200"/>
                        <a:t>March 2025</a:t>
                      </a:r>
                    </a:p>
                  </a:txBody>
                  <a:tcPr marL="60960" marR="60960" marT="30480" marB="30480"/>
                </a:tc>
                <a:tc>
                  <a:txBody>
                    <a:bodyPr/>
                    <a:lstStyle/>
                    <a:p>
                      <a:pPr marL="0" algn="l" defTabSz="914400" rtl="0" eaLnBrk="1" latinLnBrk="0" hangingPunct="1"/>
                      <a:r>
                        <a:rPr lang="en-US" sz="1200" kern="1200">
                          <a:solidFill>
                            <a:schemeClr val="dk1"/>
                          </a:solidFill>
                          <a:latin typeface="+mn-lt"/>
                          <a:ea typeface="+mn-ea"/>
                          <a:cs typeface="+mn-cs"/>
                        </a:rPr>
                        <a:t>Finished</a:t>
                      </a:r>
                    </a:p>
                  </a:txBody>
                  <a:tcPr marL="60960" marR="60960" marT="30480" marB="30480"/>
                </a:tc>
                <a:tc>
                  <a:txBody>
                    <a:bodyPr/>
                    <a:lstStyle/>
                    <a:p>
                      <a:r>
                        <a:rPr lang="en-US" sz="1200"/>
                        <a:t>DMAS developed a Data Strategy by building on ODGA’s Lunch and Learn. DMAS’s Data Strategy incorporates ongoing Data Governance work, strengthens the Agency’s understanding and use of data, and improves Business Outcomes. </a:t>
                      </a:r>
                    </a:p>
                  </a:txBody>
                  <a:tcPr marL="60960" marR="60960" marT="30480" marB="30480"/>
                </a:tc>
                <a:extLst>
                  <a:ext uri="{0D108BD9-81ED-4DB2-BD59-A6C34878D82A}">
                    <a16:rowId xmlns:a16="http://schemas.microsoft.com/office/drawing/2014/main" val="3972129144"/>
                  </a:ext>
                </a:extLst>
              </a:tr>
              <a:tr h="2072640">
                <a:tc>
                  <a:txBody>
                    <a:bodyPr/>
                    <a:lstStyle/>
                    <a:p>
                      <a:r>
                        <a:rPr lang="en-US" sz="1200"/>
                        <a:t>Communicate and Implement Agency Data Strategy</a:t>
                      </a:r>
                    </a:p>
                  </a:txBody>
                  <a:tcPr marL="60960" marR="60960" marT="30480" marB="30480"/>
                </a:tc>
                <a:tc>
                  <a:txBody>
                    <a:bodyPr/>
                    <a:lstStyle/>
                    <a:p>
                      <a:r>
                        <a:rPr lang="en-US" sz="1200"/>
                        <a:t>December 2025</a:t>
                      </a:r>
                    </a:p>
                  </a:txBody>
                  <a:tcPr marL="60960" marR="60960" marT="30480" marB="30480"/>
                </a:tc>
                <a:tc>
                  <a:txBody>
                    <a:bodyPr/>
                    <a:lstStyle/>
                    <a:p>
                      <a:pPr marL="0" algn="l" defTabSz="914400" rtl="0" eaLnBrk="1" latinLnBrk="0" hangingPunct="1"/>
                      <a:r>
                        <a:rPr lang="en-US" sz="1200" kern="1200">
                          <a:solidFill>
                            <a:schemeClr val="dk1"/>
                          </a:solidFill>
                          <a:latin typeface="+mn-lt"/>
                          <a:ea typeface="+mn-ea"/>
                          <a:cs typeface="+mn-cs"/>
                        </a:rPr>
                        <a:t>In Progress</a:t>
                      </a:r>
                    </a:p>
                  </a:txBody>
                  <a:tcPr marL="60960" marR="60960" marT="30480" marB="30480"/>
                </a:tc>
                <a:tc>
                  <a:txBody>
                    <a:bodyPr/>
                    <a:lstStyle/>
                    <a:p>
                      <a:pPr lvl="0"/>
                      <a:r>
                        <a:rPr lang="en-US" sz="1200" kern="1200">
                          <a:solidFill>
                            <a:schemeClr val="dk1"/>
                          </a:solidFill>
                          <a:effectLst/>
                          <a:latin typeface="+mn-lt"/>
                          <a:ea typeface="+mn-ea"/>
                          <a:cs typeface="+mn-cs"/>
                        </a:rPr>
                        <a:t>We’ve initiated some projects to improve documentation and consistency around using and accessing data. </a:t>
                      </a:r>
                      <a:endParaRPr lang="en-US" sz="1300" kern="1200">
                        <a:solidFill>
                          <a:schemeClr val="dk1"/>
                        </a:solidFill>
                        <a:effectLst/>
                        <a:latin typeface="+mn-lt"/>
                        <a:ea typeface="+mn-ea"/>
                        <a:cs typeface="+mn-cs"/>
                      </a:endParaRPr>
                    </a:p>
                    <a:p>
                      <a:pPr lvl="1"/>
                      <a:r>
                        <a:rPr lang="en-US" sz="1200" kern="1200">
                          <a:solidFill>
                            <a:schemeClr val="dk1"/>
                          </a:solidFill>
                          <a:effectLst/>
                          <a:latin typeface="+mn-lt"/>
                          <a:ea typeface="+mn-ea"/>
                          <a:cs typeface="+mn-cs"/>
                        </a:rPr>
                        <a:t>Encounters data project – Obtain additional data elements from MCO Encounters</a:t>
                      </a:r>
                      <a:endParaRPr lang="en-US" sz="1300" kern="1200">
                        <a:solidFill>
                          <a:schemeClr val="dk1"/>
                        </a:solidFill>
                        <a:effectLst/>
                        <a:latin typeface="+mn-lt"/>
                        <a:ea typeface="+mn-ea"/>
                        <a:cs typeface="+mn-cs"/>
                      </a:endParaRPr>
                    </a:p>
                    <a:p>
                      <a:pPr lvl="1"/>
                      <a:r>
                        <a:rPr lang="en-US" sz="1200" kern="1200">
                          <a:solidFill>
                            <a:schemeClr val="dk1"/>
                          </a:solidFill>
                          <a:effectLst/>
                          <a:latin typeface="+mn-lt"/>
                          <a:ea typeface="+mn-ea"/>
                          <a:cs typeface="+mn-cs"/>
                        </a:rPr>
                        <a:t>Data Definitions/Data Catalog project – Develop standard data definitions, code sets, and analytic conventions for DMAS covered services</a:t>
                      </a:r>
                      <a:endParaRPr lang="en-US" sz="1300" kern="1200">
                        <a:solidFill>
                          <a:schemeClr val="dk1"/>
                        </a:solidFill>
                        <a:effectLst/>
                        <a:latin typeface="+mn-lt"/>
                        <a:ea typeface="+mn-ea"/>
                        <a:cs typeface="+mn-cs"/>
                      </a:endParaRPr>
                    </a:p>
                    <a:p>
                      <a:pPr lvl="1"/>
                      <a:r>
                        <a:rPr lang="en-US" sz="1200" kern="1200">
                          <a:solidFill>
                            <a:schemeClr val="dk1"/>
                          </a:solidFill>
                          <a:effectLst/>
                          <a:latin typeface="+mn-lt"/>
                          <a:ea typeface="+mn-ea"/>
                          <a:cs typeface="+mn-cs"/>
                        </a:rPr>
                        <a:t>FOIA and External Data Requests – Update and communicate Roles and Responsibilities, Policies, and Procedures</a:t>
                      </a:r>
                      <a:endParaRPr lang="en-US" sz="1300" kern="1200">
                        <a:solidFill>
                          <a:schemeClr val="dk1"/>
                        </a:solidFill>
                        <a:effectLst/>
                        <a:latin typeface="+mn-lt"/>
                        <a:ea typeface="+mn-ea"/>
                        <a:cs typeface="+mn-cs"/>
                      </a:endParaRPr>
                    </a:p>
                    <a:p>
                      <a:pPr lvl="1"/>
                      <a:r>
                        <a:rPr lang="en-US" sz="1200" kern="1200">
                          <a:solidFill>
                            <a:schemeClr val="dk1"/>
                          </a:solidFill>
                          <a:effectLst/>
                          <a:latin typeface="+mn-lt"/>
                          <a:ea typeface="+mn-ea"/>
                          <a:cs typeface="+mn-cs"/>
                        </a:rPr>
                        <a:t>Identify data needs within DMAS</a:t>
                      </a:r>
                    </a:p>
                    <a:p>
                      <a:pPr lvl="1"/>
                      <a:r>
                        <a:rPr lang="en-US" sz="1200" kern="1200">
                          <a:solidFill>
                            <a:schemeClr val="dk1"/>
                          </a:solidFill>
                          <a:effectLst/>
                          <a:latin typeface="+mn-lt"/>
                          <a:ea typeface="+mn-ea"/>
                          <a:cs typeface="+mn-cs"/>
                        </a:rPr>
                        <a:t>DG – Ongoing discussions with Security, Analytics, and Business staff</a:t>
                      </a:r>
                      <a:endParaRPr lang="en-US" sz="1300" kern="1200">
                        <a:solidFill>
                          <a:schemeClr val="dk1"/>
                        </a:solidFill>
                        <a:effectLst/>
                        <a:latin typeface="+mn-lt"/>
                        <a:ea typeface="+mn-ea"/>
                        <a:cs typeface="+mn-cs"/>
                      </a:endParaRPr>
                    </a:p>
                  </a:txBody>
                  <a:tcPr marL="60960" marR="60960" marT="30480" marB="30480"/>
                </a:tc>
                <a:extLst>
                  <a:ext uri="{0D108BD9-81ED-4DB2-BD59-A6C34878D82A}">
                    <a16:rowId xmlns:a16="http://schemas.microsoft.com/office/drawing/2014/main" val="4133353545"/>
                  </a:ext>
                </a:extLst>
              </a:tr>
              <a:tr h="792480">
                <a:tc>
                  <a:txBody>
                    <a:bodyPr/>
                    <a:lstStyle/>
                    <a:p>
                      <a:r>
                        <a:rPr lang="en-US" sz="1200"/>
                        <a:t>Data Trending</a:t>
                      </a:r>
                    </a:p>
                  </a:txBody>
                  <a:tcPr marL="60960" marR="60960" marT="30480" marB="30480"/>
                </a:tc>
                <a:tc>
                  <a:txBody>
                    <a:bodyPr/>
                    <a:lstStyle/>
                    <a:p>
                      <a:r>
                        <a:rPr lang="en-US" sz="1200"/>
                        <a:t>Phase 1: June 2025</a:t>
                      </a:r>
                    </a:p>
                    <a:p>
                      <a:r>
                        <a:rPr lang="en-US" sz="1200"/>
                        <a:t>Phase 2: December 2025</a:t>
                      </a:r>
                    </a:p>
                  </a:txBody>
                  <a:tcPr marL="60960" marR="60960" marT="30480" marB="30480"/>
                </a:tc>
                <a:tc>
                  <a:txBody>
                    <a:bodyPr/>
                    <a:lstStyle/>
                    <a:p>
                      <a:pPr marL="0" algn="l" defTabSz="914400" rtl="0" eaLnBrk="1" latinLnBrk="0" hangingPunct="1"/>
                      <a:r>
                        <a:rPr lang="en-US" sz="1200" kern="1200">
                          <a:solidFill>
                            <a:schemeClr val="dk1"/>
                          </a:solidFill>
                          <a:latin typeface="+mn-lt"/>
                          <a:ea typeface="+mn-ea"/>
                          <a:cs typeface="+mn-cs"/>
                        </a:rPr>
                        <a:t>Phase 1: Finished</a:t>
                      </a:r>
                    </a:p>
                    <a:p>
                      <a:pPr marL="0" algn="l" defTabSz="914400" rtl="0" eaLnBrk="1" latinLnBrk="0" hangingPunct="1"/>
                      <a:r>
                        <a:rPr lang="en-US" sz="1200" kern="1200">
                          <a:solidFill>
                            <a:schemeClr val="dk1"/>
                          </a:solidFill>
                          <a:latin typeface="+mn-lt"/>
                          <a:ea typeface="+mn-ea"/>
                          <a:cs typeface="+mn-cs"/>
                        </a:rPr>
                        <a:t>Phase 2: In Progress</a:t>
                      </a:r>
                    </a:p>
                  </a:txBody>
                  <a:tcPr marL="60960" marR="60960" marT="30480" marB="30480"/>
                </a:tc>
                <a:tc>
                  <a:txBody>
                    <a:bodyPr/>
                    <a:lstStyle/>
                    <a:p>
                      <a:r>
                        <a:rPr lang="en-US" sz="1200"/>
                        <a:t>Phase 1: Develop internal tables and scorecards to track and monitor Program Costs and Utilization trends. </a:t>
                      </a:r>
                    </a:p>
                    <a:p>
                      <a:r>
                        <a:rPr lang="en-US" sz="1200"/>
                        <a:t>Phase 2: Collaborate with internal data and business teams to coordinate efforts to monitoring costs and utilization trends </a:t>
                      </a:r>
                    </a:p>
                  </a:txBody>
                  <a:tcPr marL="60960" marR="60960" marT="30480" marB="30480"/>
                </a:tc>
                <a:extLst>
                  <a:ext uri="{0D108BD9-81ED-4DB2-BD59-A6C34878D82A}">
                    <a16:rowId xmlns:a16="http://schemas.microsoft.com/office/drawing/2014/main" val="2986673096"/>
                  </a:ext>
                </a:extLst>
              </a:tr>
            </a:tbl>
          </a:graphicData>
        </a:graphic>
      </p:graphicFrame>
      <p:pic>
        <p:nvPicPr>
          <p:cNvPr id="10" name="Picture 9" descr="Description of projects for DMAS">
            <a:extLst>
              <a:ext uri="{FF2B5EF4-FFF2-40B4-BE49-F238E27FC236}">
                <a16:creationId xmlns:a16="http://schemas.microsoft.com/office/drawing/2014/main" id="{51BDE92D-E351-3435-4E40-D0F6B5851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00" y="408965"/>
            <a:ext cx="1141604" cy="479735"/>
          </a:xfrm>
          <a:prstGeom prst="rect">
            <a:avLst/>
          </a:prstGeom>
        </p:spPr>
      </p:pic>
    </p:spTree>
    <p:extLst>
      <p:ext uri="{BB962C8B-B14F-4D97-AF65-F5344CB8AC3E}">
        <p14:creationId xmlns:p14="http://schemas.microsoft.com/office/powerpoint/2010/main" val="559118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descr="Description of projects for DMAS"/>
          <p:cNvSpPr/>
          <p:nvPr/>
        </p:nvSpPr>
        <p:spPr>
          <a:xfrm flipV="1">
            <a:off x="34" y="939125"/>
            <a:ext cx="11186199" cy="29372"/>
          </a:xfrm>
          <a:prstGeom prst="line">
            <a:avLst/>
          </a:prstGeom>
          <a:ln w="38100" cap="flat">
            <a:solidFill>
              <a:srgbClr val="EDB11F"/>
            </a:solidFill>
            <a:prstDash val="solid"/>
            <a:headEnd type="oval" w="lg" len="lg"/>
            <a:tailEnd type="oval" w="lg" len="lg"/>
          </a:ln>
        </p:spPr>
        <p:txBody>
          <a:bodyPr/>
          <a:lstStyle/>
          <a:p>
            <a:endParaRPr lang="en-US" sz="1200"/>
          </a:p>
        </p:txBody>
      </p:sp>
      <p:sp>
        <p:nvSpPr>
          <p:cNvPr id="5" name="TextBox 5"/>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DMAS Data Projects for Executive Data Board pt 3</a:t>
            </a:r>
          </a:p>
        </p:txBody>
      </p:sp>
      <p:sp>
        <p:nvSpPr>
          <p:cNvPr id="8" name="TextBox 8"/>
          <p:cNvSpPr txBox="1"/>
          <p:nvPr/>
        </p:nvSpPr>
        <p:spPr>
          <a:xfrm>
            <a:off x="118433" y="6547851"/>
            <a:ext cx="1334507" cy="186974"/>
          </a:xfrm>
          <a:prstGeom prst="rect">
            <a:avLst/>
          </a:prstGeom>
        </p:spPr>
        <p:txBody>
          <a:bodyPr lIns="0" tIns="0" rIns="0" bIns="0" rtlCol="0" anchor="t">
            <a:spAutoFit/>
          </a:bodyPr>
          <a:lstStyle/>
          <a:p>
            <a:pPr algn="ctr">
              <a:lnSpc>
                <a:spcPts val="1584"/>
              </a:lnSpc>
              <a:spcBef>
                <a:spcPct val="0"/>
              </a:spcBef>
            </a:pPr>
            <a:r>
              <a:rPr lang="en-US" sz="1131">
                <a:solidFill>
                  <a:srgbClr val="FFFFFF"/>
                </a:solidFill>
                <a:latin typeface="Montserrat Extra-Bold"/>
              </a:rPr>
              <a:t>odga.virginia.gov</a:t>
            </a:r>
          </a:p>
        </p:txBody>
      </p:sp>
      <p:graphicFrame>
        <p:nvGraphicFramePr>
          <p:cNvPr id="12" name="Table 12">
            <a:extLst>
              <a:ext uri="{FF2B5EF4-FFF2-40B4-BE49-F238E27FC236}">
                <a16:creationId xmlns:a16="http://schemas.microsoft.com/office/drawing/2014/main" id="{CE38F626-6FEB-46F1-0650-A7E639096013}"/>
              </a:ext>
            </a:extLst>
          </p:cNvPr>
          <p:cNvGraphicFramePr>
            <a:graphicFrameLocks noGrp="1"/>
          </p:cNvGraphicFramePr>
          <p:nvPr>
            <p:extLst>
              <p:ext uri="{D42A27DB-BD31-4B8C-83A1-F6EECF244321}">
                <p14:modId xmlns:p14="http://schemas.microsoft.com/office/powerpoint/2010/main" val="2425941160"/>
              </p:ext>
            </p:extLst>
          </p:nvPr>
        </p:nvGraphicFramePr>
        <p:xfrm>
          <a:off x="333512" y="1137736"/>
          <a:ext cx="11186199" cy="4938181"/>
        </p:xfrm>
        <a:graphic>
          <a:graphicData uri="http://schemas.openxmlformats.org/drawingml/2006/table">
            <a:tbl>
              <a:tblPr firstRow="1" bandRow="1">
                <a:tableStyleId>{5C22544A-7EE6-4342-B048-85BDC9FD1C3A}</a:tableStyleId>
              </a:tblPr>
              <a:tblGrid>
                <a:gridCol w="2348589">
                  <a:extLst>
                    <a:ext uri="{9D8B030D-6E8A-4147-A177-3AD203B41FA5}">
                      <a16:colId xmlns:a16="http://schemas.microsoft.com/office/drawing/2014/main" val="437234257"/>
                    </a:ext>
                  </a:extLst>
                </a:gridCol>
                <a:gridCol w="1650397">
                  <a:extLst>
                    <a:ext uri="{9D8B030D-6E8A-4147-A177-3AD203B41FA5}">
                      <a16:colId xmlns:a16="http://schemas.microsoft.com/office/drawing/2014/main" val="3464066248"/>
                    </a:ext>
                  </a:extLst>
                </a:gridCol>
                <a:gridCol w="2076306">
                  <a:extLst>
                    <a:ext uri="{9D8B030D-6E8A-4147-A177-3AD203B41FA5}">
                      <a16:colId xmlns:a16="http://schemas.microsoft.com/office/drawing/2014/main" val="4040415896"/>
                    </a:ext>
                  </a:extLst>
                </a:gridCol>
                <a:gridCol w="5110907">
                  <a:extLst>
                    <a:ext uri="{9D8B030D-6E8A-4147-A177-3AD203B41FA5}">
                      <a16:colId xmlns:a16="http://schemas.microsoft.com/office/drawing/2014/main" val="3152757902"/>
                    </a:ext>
                  </a:extLst>
                </a:gridCol>
              </a:tblGrid>
              <a:tr h="1198880">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Comments</a:t>
                      </a:r>
                    </a:p>
                  </a:txBody>
                  <a:tcPr marL="60960" marR="60960" marT="30480" marB="30480"/>
                </a:tc>
                <a:extLst>
                  <a:ext uri="{0D108BD9-81ED-4DB2-BD59-A6C34878D82A}">
                    <a16:rowId xmlns:a16="http://schemas.microsoft.com/office/drawing/2014/main" val="3059776598"/>
                  </a:ext>
                </a:extLst>
              </a:tr>
              <a:tr h="975360">
                <a:tc>
                  <a:txBody>
                    <a:bodyPr/>
                    <a:lstStyle/>
                    <a:p>
                      <a:r>
                        <a:rPr lang="en-US" sz="1200"/>
                        <a:t>Migration of SAS to cloud</a:t>
                      </a:r>
                    </a:p>
                  </a:txBody>
                  <a:tcPr marL="60960" marR="60960" marT="30480" marB="30480"/>
                </a:tc>
                <a:tc>
                  <a:txBody>
                    <a:bodyPr/>
                    <a:lstStyle/>
                    <a:p>
                      <a:r>
                        <a:rPr lang="en-US" sz="1200"/>
                        <a:t>EO19</a:t>
                      </a:r>
                    </a:p>
                  </a:txBody>
                  <a:tcPr marL="60960" marR="60960" marT="30480" marB="30480"/>
                </a:tc>
                <a:tc>
                  <a:txBody>
                    <a:bodyPr/>
                    <a:lstStyle/>
                    <a:p>
                      <a:r>
                        <a:rPr lang="en-US" sz="1200"/>
                        <a:t>In Progress</a:t>
                      </a:r>
                    </a:p>
                  </a:txBody>
                  <a:tcPr marL="60960" marR="60960" marT="30480" marB="30480"/>
                </a:tc>
                <a:tc>
                  <a:txBody>
                    <a:bodyPr/>
                    <a:lstStyle/>
                    <a:p>
                      <a:r>
                        <a:rPr lang="en-US" sz="1200"/>
                        <a:t>To meet Executive Order #19 (which directs the movement of applications servers to the cloud, as well as improve and consolidate existing technologies and security for existing applications), DMAS will transition the SAS VIYA analysis application and accompanying services from a server-based platform to a cloud-based platform. </a:t>
                      </a:r>
                    </a:p>
                  </a:txBody>
                  <a:tcPr marL="60960" marR="60960" marT="30480" marB="30480"/>
                </a:tc>
                <a:extLst>
                  <a:ext uri="{0D108BD9-81ED-4DB2-BD59-A6C34878D82A}">
                    <a16:rowId xmlns:a16="http://schemas.microsoft.com/office/drawing/2014/main" val="539423552"/>
                  </a:ext>
                </a:extLst>
              </a:tr>
              <a:tr h="670981">
                <a:tc>
                  <a:txBody>
                    <a:bodyPr/>
                    <a:lstStyle/>
                    <a:p>
                      <a:r>
                        <a:rPr lang="en-US" sz="1200"/>
                        <a:t>Medicaid Member Profiles</a:t>
                      </a:r>
                    </a:p>
                  </a:txBody>
                  <a:tcPr marL="60960" marR="60960" marT="30480" marB="30480"/>
                </a:tc>
                <a:tc>
                  <a:txBody>
                    <a:bodyPr/>
                    <a:lstStyle/>
                    <a:p>
                      <a:r>
                        <a:rPr lang="en-US" sz="1200"/>
                        <a:t>June 2025</a:t>
                      </a:r>
                    </a:p>
                  </a:txBody>
                  <a:tcPr marL="60960" marR="60960" marT="30480" marB="30480"/>
                </a:tc>
                <a:tc>
                  <a:txBody>
                    <a:bodyPr/>
                    <a:lstStyle/>
                    <a:p>
                      <a:pPr marL="0" algn="l" defTabSz="914400" rtl="0" eaLnBrk="1" latinLnBrk="0" hangingPunct="1"/>
                      <a:r>
                        <a:rPr lang="en-US" sz="1200" kern="1200">
                          <a:solidFill>
                            <a:schemeClr val="dk1"/>
                          </a:solidFill>
                          <a:latin typeface="+mn-lt"/>
                          <a:ea typeface="+mn-ea"/>
                          <a:cs typeface="+mn-cs"/>
                        </a:rPr>
                        <a:t>Finished</a:t>
                      </a:r>
                    </a:p>
                  </a:txBody>
                  <a:tcPr marL="60960" marR="60960" marT="30480" marB="30480"/>
                </a:tc>
                <a:tc>
                  <a:txBody>
                    <a:bodyPr/>
                    <a:lstStyle/>
                    <a:p>
                      <a:r>
                        <a:rPr lang="en-US" sz="1200"/>
                        <a:t>Develop graphics and visualizations to represent and describe key groups of Medicaid members to internal and external Stakeholders</a:t>
                      </a:r>
                    </a:p>
                  </a:txBody>
                  <a:tcPr marL="60960" marR="60960" marT="30480" marB="30480"/>
                </a:tc>
                <a:extLst>
                  <a:ext uri="{0D108BD9-81ED-4DB2-BD59-A6C34878D82A}">
                    <a16:rowId xmlns:a16="http://schemas.microsoft.com/office/drawing/2014/main" val="1140492413"/>
                  </a:ext>
                </a:extLst>
              </a:tr>
              <a:tr h="2072640">
                <a:tc>
                  <a:txBody>
                    <a:bodyPr/>
                    <a:lstStyle/>
                    <a:p>
                      <a:r>
                        <a:rPr lang="en-US" sz="1200"/>
                        <a:t>VDH data sharing for Cause of Death data</a:t>
                      </a:r>
                    </a:p>
                  </a:txBody>
                  <a:tcPr marL="60960" marR="60960" marT="30480" marB="30480"/>
                </a:tc>
                <a:tc>
                  <a:txBody>
                    <a:bodyPr/>
                    <a:lstStyle/>
                    <a:p>
                      <a:r>
                        <a:rPr lang="en-US" sz="1200"/>
                        <a:t>Phase 1: February 2025</a:t>
                      </a:r>
                    </a:p>
                    <a:p>
                      <a:r>
                        <a:rPr lang="en-US" sz="1200"/>
                        <a:t>Phase 2; Cancelled</a:t>
                      </a:r>
                    </a:p>
                    <a:p>
                      <a:r>
                        <a:rPr lang="en-US" sz="1200"/>
                        <a:t>Phase 3: February 2025</a:t>
                      </a:r>
                    </a:p>
                  </a:txBody>
                  <a:tcPr marL="60960" marR="60960" marT="30480" marB="30480"/>
                </a:tc>
                <a:tc>
                  <a:txBody>
                    <a:bodyPr/>
                    <a:lstStyle/>
                    <a:p>
                      <a:pPr marL="0" algn="l" defTabSz="914400" rtl="0" eaLnBrk="1" latinLnBrk="0" hangingPunct="1"/>
                      <a:r>
                        <a:rPr lang="en-US" sz="1200" kern="1200">
                          <a:solidFill>
                            <a:schemeClr val="dk1"/>
                          </a:solidFill>
                          <a:latin typeface="+mn-lt"/>
                          <a:ea typeface="+mn-ea"/>
                          <a:cs typeface="+mn-cs"/>
                        </a:rPr>
                        <a:t>Phase 1: Finished</a:t>
                      </a:r>
                    </a:p>
                    <a:p>
                      <a:pPr marL="0" algn="l" defTabSz="914400" rtl="0" eaLnBrk="1" latinLnBrk="0" hangingPunct="1"/>
                      <a:r>
                        <a:rPr lang="en-US" sz="1200" kern="1200">
                          <a:solidFill>
                            <a:schemeClr val="dk1"/>
                          </a:solidFill>
                          <a:latin typeface="+mn-lt"/>
                          <a:ea typeface="+mn-ea"/>
                          <a:cs typeface="+mn-cs"/>
                        </a:rPr>
                        <a:t>Phase 2: Cancelled</a:t>
                      </a:r>
                    </a:p>
                    <a:p>
                      <a:pPr marL="0" algn="l" defTabSz="914400" rtl="0" eaLnBrk="1" latinLnBrk="0" hangingPunct="1"/>
                      <a:r>
                        <a:rPr lang="en-US" sz="1200" kern="1200">
                          <a:solidFill>
                            <a:schemeClr val="dk1"/>
                          </a:solidFill>
                          <a:latin typeface="+mn-lt"/>
                          <a:ea typeface="+mn-ea"/>
                          <a:cs typeface="+mn-cs"/>
                        </a:rPr>
                        <a:t>Phase 3: Finished</a:t>
                      </a:r>
                    </a:p>
                  </a:txBody>
                  <a:tcPr marL="60960" marR="60960" marT="30480" marB="30480"/>
                </a:tc>
                <a:tc>
                  <a:txBody>
                    <a:bodyPr/>
                    <a:lstStyle/>
                    <a:p>
                      <a:r>
                        <a:rPr lang="en-US" sz="1200"/>
                        <a:t>Many initiatives depend on DMAS's ability to report and analyze Cause of Death data including: mandatory CMS program evaluations, requests from Governor </a:t>
                      </a:r>
                      <a:r>
                        <a:rPr lang="en-US" sz="1200" err="1"/>
                        <a:t>Youngkin</a:t>
                      </a:r>
                      <a:r>
                        <a:rPr lang="en-US" sz="1200"/>
                        <a:t>, requests from DMAS Agency Director, and requests from other internal DMAS stakeholders. </a:t>
                      </a:r>
                    </a:p>
                    <a:p>
                      <a:r>
                        <a:rPr lang="en-US" sz="1200"/>
                        <a:t>Phase 1- VDH to send Cause of Death data to DMAS for the CMS mandatory evaluation of the Medicaid ARTS program.</a:t>
                      </a:r>
                    </a:p>
                    <a:p>
                      <a:r>
                        <a:rPr lang="en-US" sz="1200" strike="sngStrike"/>
                        <a:t>Phase 2- DMAS to obtain general use permission to use Cause of Death data for other reporting (including Executive Order 26).</a:t>
                      </a:r>
                    </a:p>
                    <a:p>
                      <a:r>
                        <a:rPr lang="en-US" sz="1200"/>
                        <a:t>Phase 3- VDH to send Cause of Death data and Birth data to DMAS for the CMS mandatory evaluation of the Medicaid Postpartum Coverage Extension program</a:t>
                      </a:r>
                    </a:p>
                  </a:txBody>
                  <a:tcPr marL="60960" marR="60960" marT="30480" marB="30480"/>
                </a:tc>
                <a:extLst>
                  <a:ext uri="{0D108BD9-81ED-4DB2-BD59-A6C34878D82A}">
                    <a16:rowId xmlns:a16="http://schemas.microsoft.com/office/drawing/2014/main" val="1041733562"/>
                  </a:ext>
                </a:extLst>
              </a:tr>
            </a:tbl>
          </a:graphicData>
        </a:graphic>
      </p:graphicFrame>
      <p:pic>
        <p:nvPicPr>
          <p:cNvPr id="6" name="Picture 5" descr="ODGA Logo">
            <a:extLst>
              <a:ext uri="{FF2B5EF4-FFF2-40B4-BE49-F238E27FC236}">
                <a16:creationId xmlns:a16="http://schemas.microsoft.com/office/drawing/2014/main" id="{46D69397-7872-1D81-9808-B39B0D859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48" y="405639"/>
            <a:ext cx="1141604" cy="479735"/>
          </a:xfrm>
          <a:prstGeom prst="rect">
            <a:avLst/>
          </a:prstGeom>
        </p:spPr>
      </p:pic>
    </p:spTree>
    <p:extLst>
      <p:ext uri="{BB962C8B-B14F-4D97-AF65-F5344CB8AC3E}">
        <p14:creationId xmlns:p14="http://schemas.microsoft.com/office/powerpoint/2010/main" val="113859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Virginia State Police Data Projects pt 1  </a:t>
            </a:r>
          </a:p>
        </p:txBody>
      </p:sp>
      <p:graphicFrame>
        <p:nvGraphicFramePr>
          <p:cNvPr id="12" name="Table 12">
            <a:extLst>
              <a:ext uri="{FF2B5EF4-FFF2-40B4-BE49-F238E27FC236}">
                <a16:creationId xmlns:a16="http://schemas.microsoft.com/office/drawing/2014/main" id="{CE38F626-6FEB-46F1-0650-A7E639096013}"/>
              </a:ext>
            </a:extLst>
          </p:cNvPr>
          <p:cNvGraphicFramePr>
            <a:graphicFrameLocks noGrp="1"/>
          </p:cNvGraphicFramePr>
          <p:nvPr/>
        </p:nvGraphicFramePr>
        <p:xfrm>
          <a:off x="609600" y="793713"/>
          <a:ext cx="11091082" cy="6422010"/>
        </p:xfrm>
        <a:graphic>
          <a:graphicData uri="http://schemas.openxmlformats.org/drawingml/2006/table">
            <a:tbl>
              <a:tblPr firstRow="1" bandRow="1">
                <a:tableStyleId>{5C22544A-7EE6-4342-B048-85BDC9FD1C3A}</a:tableStyleId>
              </a:tblPr>
              <a:tblGrid>
                <a:gridCol w="1809267">
                  <a:extLst>
                    <a:ext uri="{9D8B030D-6E8A-4147-A177-3AD203B41FA5}">
                      <a16:colId xmlns:a16="http://schemas.microsoft.com/office/drawing/2014/main" val="437234257"/>
                    </a:ext>
                  </a:extLst>
                </a:gridCol>
                <a:gridCol w="1120453">
                  <a:extLst>
                    <a:ext uri="{9D8B030D-6E8A-4147-A177-3AD203B41FA5}">
                      <a16:colId xmlns:a16="http://schemas.microsoft.com/office/drawing/2014/main" val="3464066248"/>
                    </a:ext>
                  </a:extLst>
                </a:gridCol>
                <a:gridCol w="2192741">
                  <a:extLst>
                    <a:ext uri="{9D8B030D-6E8A-4147-A177-3AD203B41FA5}">
                      <a16:colId xmlns:a16="http://schemas.microsoft.com/office/drawing/2014/main" val="4040415896"/>
                    </a:ext>
                  </a:extLst>
                </a:gridCol>
                <a:gridCol w="5968621">
                  <a:extLst>
                    <a:ext uri="{9D8B030D-6E8A-4147-A177-3AD203B41FA5}">
                      <a16:colId xmlns:a16="http://schemas.microsoft.com/office/drawing/2014/main" val="3152757902"/>
                    </a:ext>
                  </a:extLst>
                </a:gridCol>
              </a:tblGrid>
              <a:tr h="914400">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Comments</a:t>
                      </a:r>
                    </a:p>
                  </a:txBody>
                  <a:tcPr marL="60960" marR="60960" marT="30480" marB="30480"/>
                </a:tc>
                <a:extLst>
                  <a:ext uri="{0D108BD9-81ED-4DB2-BD59-A6C34878D82A}">
                    <a16:rowId xmlns:a16="http://schemas.microsoft.com/office/drawing/2014/main" val="3059776598"/>
                  </a:ext>
                </a:extLst>
              </a:tr>
              <a:tr h="1198880">
                <a:tc>
                  <a:txBody>
                    <a:bodyPr/>
                    <a:lstStyle/>
                    <a:p>
                      <a:r>
                        <a:rPr lang="en-US" sz="1200"/>
                        <a:t>VSP Agency-wide Data Assessment and Improvement Campaign</a:t>
                      </a:r>
                    </a:p>
                  </a:txBody>
                  <a:tcPr marL="60960" marR="60960" marT="30480" marB="30480"/>
                </a:tc>
                <a:tc>
                  <a:txBody>
                    <a:bodyPr/>
                    <a:lstStyle/>
                    <a:p>
                      <a:r>
                        <a:rPr lang="en-US" sz="1200"/>
                        <a:t>2025</a:t>
                      </a:r>
                    </a:p>
                  </a:txBody>
                  <a:tcPr marL="60960" marR="60960" marT="30480" marB="30480"/>
                </a:tc>
                <a:tc>
                  <a:txBody>
                    <a:bodyPr/>
                    <a:lstStyle/>
                    <a:p>
                      <a:r>
                        <a:rPr lang="en-US" sz="1200"/>
                        <a:t>In Progress </a:t>
                      </a:r>
                    </a:p>
                  </a:txBody>
                  <a:tcPr marL="60960" marR="60960" marT="30480" marB="30480"/>
                </a:tc>
                <a:tc>
                  <a:txBody>
                    <a:bodyPr/>
                    <a:lstStyle/>
                    <a:p>
                      <a:pPr algn="just"/>
                      <a:r>
                        <a:rPr lang="en-US" sz="900"/>
                        <a:t>Internal focus of developing data governance and functionality that allows the transformation of existing and future data into an actionable state. </a:t>
                      </a:r>
                    </a:p>
                    <a:p>
                      <a:pPr algn="just"/>
                      <a:r>
                        <a:rPr lang="en-US" sz="900"/>
                        <a:t>External focus of pursuing a status of data which is translatable to a larger Commonwealth need.  In partnership with ODGA.</a:t>
                      </a:r>
                    </a:p>
                    <a:p>
                      <a:pPr algn="just"/>
                      <a:r>
                        <a:rPr lang="en-US" sz="900"/>
                        <a:t>VSP has members in the ODGA Executive Data Board, Data Governance Council, &amp; Data Stewards Group.</a:t>
                      </a:r>
                    </a:p>
                    <a:p>
                      <a:pPr algn="just"/>
                      <a:r>
                        <a:rPr lang="en-US" sz="900"/>
                        <a:t>May 17, 2024 - VSP created internal data governance and data strategy document.</a:t>
                      </a:r>
                    </a:p>
                    <a:p>
                      <a:pPr algn="just"/>
                      <a:r>
                        <a:rPr lang="en-US" sz="900"/>
                        <a:t>December 25, 2024 – VSP brought on board a Chief Information Technology Officer.</a:t>
                      </a:r>
                    </a:p>
                    <a:p>
                      <a:pPr lvl="0" algn="just">
                        <a:buNone/>
                      </a:pPr>
                      <a:r>
                        <a:rPr lang="en-US" sz="900" b="1"/>
                        <a:t>August 25, 2025 – VSP brought on board a Chief Data Officer.</a:t>
                      </a:r>
                    </a:p>
                  </a:txBody>
                  <a:tcPr marL="60960" marR="60960" marT="30480" marB="30480"/>
                </a:tc>
                <a:extLst>
                  <a:ext uri="{0D108BD9-81ED-4DB2-BD59-A6C34878D82A}">
                    <a16:rowId xmlns:a16="http://schemas.microsoft.com/office/drawing/2014/main" val="2245107279"/>
                  </a:ext>
                </a:extLst>
              </a:tr>
              <a:tr h="1198880">
                <a:tc>
                  <a:txBody>
                    <a:bodyPr/>
                    <a:lstStyle/>
                    <a:p>
                      <a:r>
                        <a:rPr lang="en-US" sz="1200"/>
                        <a:t>***Community Policing Act Data </a:t>
                      </a:r>
                    </a:p>
                  </a:txBody>
                  <a:tcPr marL="60960" marR="60960" marT="30480" marB="30480"/>
                </a:tc>
                <a:tc>
                  <a:txBody>
                    <a:bodyPr/>
                    <a:lstStyle/>
                    <a:p>
                      <a:r>
                        <a:rPr lang="en-US" sz="1200"/>
                        <a:t>January 2026</a:t>
                      </a:r>
                    </a:p>
                  </a:txBody>
                  <a:tcPr marL="60960" marR="60960" marT="30480" marB="30480"/>
                </a:tc>
                <a:tc>
                  <a:txBody>
                    <a:bodyPr/>
                    <a:lstStyle/>
                    <a:p>
                      <a:r>
                        <a:rPr lang="en-US" sz="1200"/>
                        <a:t>In Progress - Ongoing Obligation – DCJS Annual Report Obligation</a:t>
                      </a:r>
                    </a:p>
                  </a:txBody>
                  <a:tcPr marL="60960" marR="60960" marT="30480" marB="30480"/>
                </a:tc>
                <a:tc>
                  <a:txBody>
                    <a:bodyPr/>
                    <a:lstStyle/>
                    <a:p>
                      <a:r>
                        <a:rPr lang="en-US" sz="900"/>
                        <a:t>Newly released Technical Specification (v6) to include updates required by House Bill 2724 specific to License Plate Reader/Recognition Systems</a:t>
                      </a:r>
                    </a:p>
                    <a:p>
                      <a:pPr lvl="0">
                        <a:buNone/>
                      </a:pPr>
                      <a:endParaRPr lang="en-US" sz="900"/>
                    </a:p>
                    <a:p>
                      <a:pPr lvl="0" algn="l">
                        <a:lnSpc>
                          <a:spcPct val="100000"/>
                        </a:lnSpc>
                        <a:spcBef>
                          <a:spcPts val="0"/>
                        </a:spcBef>
                        <a:spcAft>
                          <a:spcPts val="0"/>
                        </a:spcAft>
                        <a:buNone/>
                      </a:pPr>
                      <a:r>
                        <a:rPr lang="en-US" sz="900" b="1" i="0" u="none" strike="noStrike" noProof="0">
                          <a:latin typeface="Calibri"/>
                        </a:rPr>
                        <a:t>-Data Element Reason for Stop – Addition of L = License Plate Recognition/Reader </a:t>
                      </a:r>
                      <a:endParaRPr lang="en-US" sz="900" b="1"/>
                    </a:p>
                    <a:p>
                      <a:pPr lvl="0" algn="l">
                        <a:lnSpc>
                          <a:spcPct val="100000"/>
                        </a:lnSpc>
                        <a:spcBef>
                          <a:spcPts val="0"/>
                        </a:spcBef>
                        <a:spcAft>
                          <a:spcPts val="0"/>
                        </a:spcAft>
                        <a:buNone/>
                      </a:pPr>
                      <a:r>
                        <a:rPr lang="en-US" sz="900" b="1" i="0" u="none" strike="noStrike" noProof="0">
                          <a:latin typeface="Calibri"/>
                        </a:rPr>
                        <a:t>-New Data Element LPR Notification – Specific to the use of LPR </a:t>
                      </a:r>
                      <a:endParaRPr lang="en-US" sz="900" b="1"/>
                    </a:p>
                    <a:p>
                      <a:pPr lvl="0">
                        <a:buNone/>
                      </a:pPr>
                      <a:endParaRPr lang="en-US" sz="900" b="1"/>
                    </a:p>
                    <a:p>
                      <a:pPr lvl="0">
                        <a:buNone/>
                      </a:pPr>
                      <a:r>
                        <a:rPr lang="en-US" sz="900" b="1"/>
                        <a:t>New Goal – Update schema for public repository for CPA data on Open Data Portal</a:t>
                      </a:r>
                    </a:p>
                    <a:p>
                      <a:pPr lvl="0">
                        <a:buNone/>
                      </a:pPr>
                      <a:endParaRPr lang="en-US" sz="900"/>
                    </a:p>
                  </a:txBody>
                  <a:tcPr marL="60960" marR="60960" marT="30480" marB="30480"/>
                </a:tc>
                <a:extLst>
                  <a:ext uri="{0D108BD9-81ED-4DB2-BD59-A6C34878D82A}">
                    <a16:rowId xmlns:a16="http://schemas.microsoft.com/office/drawing/2014/main" val="1546515751"/>
                  </a:ext>
                </a:extLst>
              </a:tr>
              <a:tr h="1625600">
                <a:tc>
                  <a:txBody>
                    <a:bodyPr/>
                    <a:lstStyle/>
                    <a:p>
                      <a:r>
                        <a:rPr lang="en-US" sz="1200"/>
                        <a:t>***UCR-IBR Data</a:t>
                      </a:r>
                    </a:p>
                    <a:p>
                      <a:endParaRPr lang="en-US" sz="1200"/>
                    </a:p>
                    <a:p>
                      <a:pPr fontAlgn="base"/>
                      <a:r>
                        <a:rPr lang="en-US" sz="700" b="0" i="0" kern="1200">
                          <a:solidFill>
                            <a:schemeClr val="dk1"/>
                          </a:solidFill>
                          <a:effectLst/>
                          <a:latin typeface="+mn-lt"/>
                          <a:ea typeface="+mn-ea"/>
                          <a:cs typeface="+mn-cs"/>
                        </a:rPr>
                        <a:t>We are well on our way in the process of creating the new Beyond 2020 Crime Dashboard (Theme Oriented Public Site aka TOPS). Here's a sneak peak of the layout. </a:t>
                      </a:r>
                    </a:p>
                    <a:p>
                      <a:pPr fontAlgn="base"/>
                      <a:br>
                        <a:rPr lang="en-US" sz="700" b="0" i="0" kern="1200">
                          <a:solidFill>
                            <a:srgbClr val="000000"/>
                          </a:solidFill>
                          <a:effectLst/>
                          <a:latin typeface="+mn-lt"/>
                          <a:ea typeface="+mn-ea"/>
                          <a:cs typeface="+mn-cs"/>
                        </a:rPr>
                      </a:br>
                      <a:endParaRPr lang="en-US" sz="700" b="0" i="0" kern="1200">
                        <a:solidFill>
                          <a:srgbClr val="000000"/>
                        </a:solidFill>
                        <a:effectLst/>
                        <a:latin typeface="+mn-lt"/>
                        <a:ea typeface="+mn-ea"/>
                        <a:cs typeface="+mn-cs"/>
                      </a:endParaRPr>
                    </a:p>
                    <a:p>
                      <a:pPr fontAlgn="base"/>
                      <a:r>
                        <a:rPr lang="en-US" sz="700" b="0" i="0" kern="1200">
                          <a:solidFill>
                            <a:schemeClr val="dk1"/>
                          </a:solidFill>
                          <a:effectLst/>
                          <a:latin typeface="+mn-lt"/>
                          <a:ea typeface="+mn-ea"/>
                          <a:cs typeface="+mn-cs"/>
                          <a:hlinkClick r:id="rId3" tooltip="https://vatest.beyond2020.com/vatest_tops"/>
                        </a:rPr>
                        <a:t>https://vatest.beyond2020.com/vatest_tops</a:t>
                      </a:r>
                      <a:endParaRPr lang="en-US" sz="700" b="0" i="0" kern="1200">
                        <a:solidFill>
                          <a:schemeClr val="dk1"/>
                        </a:solidFill>
                        <a:effectLst/>
                        <a:latin typeface="+mn-lt"/>
                        <a:ea typeface="+mn-ea"/>
                        <a:cs typeface="+mn-cs"/>
                      </a:endParaRPr>
                    </a:p>
                    <a:p>
                      <a:endParaRPr lang="en-US" sz="1200"/>
                    </a:p>
                  </a:txBody>
                  <a:tcPr marL="60960" marR="60960" marT="30480" marB="30480"/>
                </a:tc>
                <a:tc>
                  <a:txBody>
                    <a:bodyPr/>
                    <a:lstStyle/>
                    <a:p>
                      <a:r>
                        <a:rPr lang="en-US" sz="1200"/>
                        <a:t>January 2026</a:t>
                      </a:r>
                    </a:p>
                  </a:txBody>
                  <a:tcPr marL="60960" marR="60960" marT="30480" marB="30480"/>
                </a:tc>
                <a:tc>
                  <a:txBody>
                    <a:bodyPr/>
                    <a:lstStyle/>
                    <a:p>
                      <a:r>
                        <a:rPr lang="en-US" sz="1200"/>
                        <a:t>In Progress – Ongoing Obligation</a:t>
                      </a:r>
                    </a:p>
                  </a:txBody>
                  <a:tcPr marL="60960" marR="60960" marT="30480" marB="30480"/>
                </a:tc>
                <a:tc>
                  <a:txBody>
                    <a:bodyPr/>
                    <a:lstStyle/>
                    <a:p>
                      <a:r>
                        <a:rPr lang="en-US" sz="900"/>
                        <a:t>Theme Oriented Public Site (TOPS) now available for public dashboard of crime data replacing the hardcopy 'Crime In Virginia' publication</a:t>
                      </a:r>
                    </a:p>
                    <a:p>
                      <a:pPr lvl="0">
                        <a:buNone/>
                      </a:pPr>
                      <a:endParaRPr lang="en-US" sz="900"/>
                    </a:p>
                    <a:p>
                      <a:pPr lvl="0">
                        <a:buNone/>
                      </a:pPr>
                      <a:r>
                        <a:rPr lang="en-US" sz="900" b="1"/>
                        <a:t>Newly released Technical Specification (2025.1) to include updates required by both the FBI Program and new legislation.</a:t>
                      </a:r>
                    </a:p>
                    <a:p>
                      <a:pPr lvl="0" algn="l">
                        <a:lnSpc>
                          <a:spcPct val="100000"/>
                        </a:lnSpc>
                        <a:spcBef>
                          <a:spcPts val="0"/>
                        </a:spcBef>
                        <a:spcAft>
                          <a:spcPts val="0"/>
                        </a:spcAft>
                        <a:buNone/>
                      </a:pPr>
                      <a:r>
                        <a:rPr lang="en-US" sz="900" b="1" i="0" u="none" strike="noStrike" noProof="0">
                          <a:latin typeface="Calibri"/>
                        </a:rPr>
                        <a:t>-Data Element 8 – Addition of R = Drone/Unmanned Aircraft System </a:t>
                      </a:r>
                      <a:endParaRPr lang="en-US" sz="900" b="1"/>
                    </a:p>
                    <a:p>
                      <a:pPr lvl="0" algn="l">
                        <a:lnSpc>
                          <a:spcPct val="100000"/>
                        </a:lnSpc>
                        <a:spcBef>
                          <a:spcPts val="0"/>
                        </a:spcBef>
                        <a:spcAft>
                          <a:spcPts val="0"/>
                        </a:spcAft>
                        <a:buNone/>
                      </a:pPr>
                      <a:r>
                        <a:rPr lang="en-US" sz="900" b="1" i="0" u="none" strike="noStrike" noProof="0">
                          <a:latin typeface="Calibri"/>
                        </a:rPr>
                        <a:t>-Data Element 12 – Expansion of required gang information to include additional offenses</a:t>
                      </a:r>
                      <a:endParaRPr lang="en-US" sz="900" b="1"/>
                    </a:p>
                    <a:p>
                      <a:pPr lvl="0" algn="l">
                        <a:lnSpc>
                          <a:spcPct val="100000"/>
                        </a:lnSpc>
                        <a:spcBef>
                          <a:spcPts val="0"/>
                        </a:spcBef>
                        <a:spcAft>
                          <a:spcPts val="0"/>
                        </a:spcAft>
                        <a:buNone/>
                      </a:pPr>
                      <a:r>
                        <a:rPr lang="en-US" sz="900" b="1" i="0" u="none" strike="noStrike" noProof="0">
                          <a:latin typeface="Calibri"/>
                        </a:rPr>
                        <a:t>-New VA Data Element 66 (Special Case Indicator) – Specific to the use of LPR  </a:t>
                      </a:r>
                      <a:endParaRPr lang="en-US" sz="900" b="1"/>
                    </a:p>
                    <a:p>
                      <a:pPr lvl="0">
                        <a:buNone/>
                      </a:pPr>
                      <a:endParaRPr lang="en-US" sz="900" b="1"/>
                    </a:p>
                    <a:p>
                      <a:pPr lvl="0" algn="just">
                        <a:buNone/>
                      </a:pPr>
                      <a:r>
                        <a:rPr lang="en-US" sz="900" b="1" kern="1200">
                          <a:solidFill>
                            <a:schemeClr val="dk1"/>
                          </a:solidFill>
                          <a:effectLst/>
                          <a:latin typeface="+mn-lt"/>
                          <a:ea typeface="+mn-ea"/>
                          <a:cs typeface="+mn-cs"/>
                        </a:rPr>
                        <a:t>New Goal - Conversion of Virginia agencies to reporting in XML format via webservice from each agency RMS as opposed to the current flat file monthly upload. </a:t>
                      </a:r>
                      <a:endParaRPr lang="en-US" sz="900" b="1"/>
                    </a:p>
                  </a:txBody>
                  <a:tcPr marL="60960" marR="60960" marT="30480" marB="30480"/>
                </a:tc>
                <a:extLst>
                  <a:ext uri="{0D108BD9-81ED-4DB2-BD59-A6C34878D82A}">
                    <a16:rowId xmlns:a16="http://schemas.microsoft.com/office/drawing/2014/main" val="3530682689"/>
                  </a:ext>
                </a:extLst>
              </a:tr>
              <a:tr h="1179450">
                <a:tc>
                  <a:txBody>
                    <a:bodyPr/>
                    <a:lstStyle/>
                    <a:p>
                      <a:r>
                        <a:rPr lang="en-US" sz="1200"/>
                        <a:t>***Law Enforcement Suicide Data </a:t>
                      </a:r>
                    </a:p>
                  </a:txBody>
                  <a:tcPr marL="60960" marR="60960" marT="30480" marB="30480"/>
                </a:tc>
                <a:tc>
                  <a:txBody>
                    <a:bodyPr/>
                    <a:lstStyle/>
                    <a:p>
                      <a:r>
                        <a:rPr lang="en-US" sz="1200"/>
                        <a:t>December 2025</a:t>
                      </a:r>
                    </a:p>
                  </a:txBody>
                  <a:tcPr marL="60960" marR="60960" marT="30480" marB="30480"/>
                </a:tc>
                <a:tc>
                  <a:txBody>
                    <a:bodyPr/>
                    <a:lstStyle/>
                    <a:p>
                      <a:pPr algn="just"/>
                      <a:r>
                        <a:rPr lang="en-US" sz="1100"/>
                        <a:t>In progress - </a:t>
                      </a:r>
                      <a:r>
                        <a:rPr lang="en-US" sz="1100" kern="1200">
                          <a:solidFill>
                            <a:schemeClr val="dk1"/>
                          </a:solidFill>
                          <a:effectLst/>
                          <a:latin typeface="+mn-lt"/>
                          <a:ea typeface="+mn-ea"/>
                          <a:cs typeface="+mn-cs"/>
                        </a:rPr>
                        <a:t>ODGA (Bob Ramos) was planning to collect the data and utilize Keon and team for analysis. Need to collaborate with ODGA.  Other priorities have prevented movement. </a:t>
                      </a:r>
                      <a:endParaRPr lang="en-US" sz="1100"/>
                    </a:p>
                  </a:txBody>
                  <a:tcPr marL="60960" marR="60960" marT="30480" marB="30480"/>
                </a:tc>
                <a:tc>
                  <a:txBody>
                    <a:bodyPr/>
                    <a:lstStyle/>
                    <a:p>
                      <a:pPr algn="just"/>
                      <a:r>
                        <a:rPr lang="en-US" sz="900"/>
                        <a:t>Implementing a method to collect suicide data for employees (past and current) of the Department to meet goals of the Law Enforcement Suicide Data Collection Act.</a:t>
                      </a:r>
                    </a:p>
                    <a:p>
                      <a:pPr algn="just"/>
                      <a:r>
                        <a:rPr lang="en-US" sz="900" b="1"/>
                        <a:t>MOU created and executed with ODGA to share data and learn how to assist agencies with sharing applicable data.</a:t>
                      </a:r>
                    </a:p>
                    <a:p>
                      <a:pPr algn="just"/>
                      <a:r>
                        <a:rPr lang="en-US" sz="900" b="1" kern="1200">
                          <a:solidFill>
                            <a:schemeClr val="dk1"/>
                          </a:solidFill>
                          <a:effectLst/>
                          <a:latin typeface="+mn-lt"/>
                          <a:ea typeface="+mn-ea"/>
                          <a:cs typeface="+mn-cs"/>
                        </a:rPr>
                        <a:t>Data trust signed by DCJS and VDH. VDH to supply a list of all deaths indicated as suicide with specific fields. That data would be compared with the DCJS list of certified police officers. This comparison would allow for agencies, including VSP, to submit data directly to the FBI Law Enforcement Suicide Data Collection. </a:t>
                      </a:r>
                      <a:endParaRPr lang="en-US" sz="900" b="1"/>
                    </a:p>
                  </a:txBody>
                  <a:tcPr marL="60960" marR="60960" marT="30480" marB="30480"/>
                </a:tc>
                <a:extLst>
                  <a:ext uri="{0D108BD9-81ED-4DB2-BD59-A6C34878D82A}">
                    <a16:rowId xmlns:a16="http://schemas.microsoft.com/office/drawing/2014/main" val="1889870051"/>
                  </a:ext>
                </a:extLst>
              </a:tr>
            </a:tbl>
          </a:graphicData>
        </a:graphic>
      </p:graphicFrame>
      <p:pic>
        <p:nvPicPr>
          <p:cNvPr id="6" name="Picture 5" descr="ODGA Logo&#10;">
            <a:extLst>
              <a:ext uri="{FF2B5EF4-FFF2-40B4-BE49-F238E27FC236}">
                <a16:creationId xmlns:a16="http://schemas.microsoft.com/office/drawing/2014/main" id="{CF82AFF3-3523-2BDF-CD3B-F5C12284B202}"/>
              </a:ext>
            </a:extLst>
          </p:cNvPr>
          <p:cNvPicPr>
            <a:picLocks noChangeAspect="1"/>
          </p:cNvPicPr>
          <p:nvPr/>
        </p:nvPicPr>
        <p:blipFill>
          <a:blip r:embed="rId4"/>
          <a:stretch>
            <a:fillRect/>
          </a:stretch>
        </p:blipFill>
        <p:spPr>
          <a:xfrm>
            <a:off x="58616" y="222515"/>
            <a:ext cx="1455617" cy="678432"/>
          </a:xfrm>
          <a:prstGeom prst="rect">
            <a:avLst/>
          </a:prstGeom>
        </p:spPr>
      </p:pic>
    </p:spTree>
    <p:extLst>
      <p:ext uri="{BB962C8B-B14F-4D97-AF65-F5344CB8AC3E}">
        <p14:creationId xmlns:p14="http://schemas.microsoft.com/office/powerpoint/2010/main" val="67328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Virginia State Police Data Projects pt 2</a:t>
            </a:r>
          </a:p>
        </p:txBody>
      </p:sp>
      <p:graphicFrame>
        <p:nvGraphicFramePr>
          <p:cNvPr id="12" name="Table 12">
            <a:extLst>
              <a:ext uri="{FF2B5EF4-FFF2-40B4-BE49-F238E27FC236}">
                <a16:creationId xmlns:a16="http://schemas.microsoft.com/office/drawing/2014/main" id="{CE38F626-6FEB-46F1-0650-A7E639096013}"/>
              </a:ext>
            </a:extLst>
          </p:cNvPr>
          <p:cNvGraphicFramePr>
            <a:graphicFrameLocks noGrp="1"/>
          </p:cNvGraphicFramePr>
          <p:nvPr/>
        </p:nvGraphicFramePr>
        <p:xfrm>
          <a:off x="645583" y="889000"/>
          <a:ext cx="10957764" cy="5883744"/>
        </p:xfrm>
        <a:graphic>
          <a:graphicData uri="http://schemas.openxmlformats.org/drawingml/2006/table">
            <a:tbl>
              <a:tblPr firstRow="1" bandRow="1">
                <a:tableStyleId>{5C22544A-7EE6-4342-B048-85BDC9FD1C3A}</a:tableStyleId>
              </a:tblPr>
              <a:tblGrid>
                <a:gridCol w="1873250">
                  <a:extLst>
                    <a:ext uri="{9D8B030D-6E8A-4147-A177-3AD203B41FA5}">
                      <a16:colId xmlns:a16="http://schemas.microsoft.com/office/drawing/2014/main" val="437234257"/>
                    </a:ext>
                  </a:extLst>
                </a:gridCol>
                <a:gridCol w="1379779">
                  <a:extLst>
                    <a:ext uri="{9D8B030D-6E8A-4147-A177-3AD203B41FA5}">
                      <a16:colId xmlns:a16="http://schemas.microsoft.com/office/drawing/2014/main" val="3464066248"/>
                    </a:ext>
                  </a:extLst>
                </a:gridCol>
                <a:gridCol w="2222462">
                  <a:extLst>
                    <a:ext uri="{9D8B030D-6E8A-4147-A177-3AD203B41FA5}">
                      <a16:colId xmlns:a16="http://schemas.microsoft.com/office/drawing/2014/main" val="4040415896"/>
                    </a:ext>
                  </a:extLst>
                </a:gridCol>
                <a:gridCol w="5482273">
                  <a:extLst>
                    <a:ext uri="{9D8B030D-6E8A-4147-A177-3AD203B41FA5}">
                      <a16:colId xmlns:a16="http://schemas.microsoft.com/office/drawing/2014/main" val="3152757902"/>
                    </a:ext>
                  </a:extLst>
                </a:gridCol>
              </a:tblGrid>
              <a:tr h="1039631">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Comments</a:t>
                      </a:r>
                    </a:p>
                  </a:txBody>
                  <a:tcPr marL="60960" marR="60960" marT="30480" marB="30480"/>
                </a:tc>
                <a:extLst>
                  <a:ext uri="{0D108BD9-81ED-4DB2-BD59-A6C34878D82A}">
                    <a16:rowId xmlns:a16="http://schemas.microsoft.com/office/drawing/2014/main" val="3059776598"/>
                  </a:ext>
                </a:extLst>
              </a:tr>
              <a:tr h="1524000">
                <a:tc>
                  <a:txBody>
                    <a:bodyPr/>
                    <a:lstStyle/>
                    <a:p>
                      <a:r>
                        <a:rPr lang="en-US" sz="1200"/>
                        <a:t>***Photo Speed Monitoring Data Collection (ODGA not involved)</a:t>
                      </a:r>
                    </a:p>
                  </a:txBody>
                  <a:tcPr marL="60960" marR="60960" marT="30480" marB="30480"/>
                </a:tc>
                <a:tc>
                  <a:txBody>
                    <a:bodyPr/>
                    <a:lstStyle/>
                    <a:p>
                      <a:r>
                        <a:rPr lang="en-US" sz="1200"/>
                        <a:t>January 2026</a:t>
                      </a:r>
                    </a:p>
                  </a:txBody>
                  <a:tcPr marL="60960" marR="60960" marT="30480" marB="30480"/>
                </a:tc>
                <a:tc>
                  <a:txBody>
                    <a:bodyPr/>
                    <a:lstStyle/>
                    <a:p>
                      <a:r>
                        <a:rPr lang="en-US" sz="1200" b="0"/>
                        <a:t>In Progress (Annual Obligation)</a:t>
                      </a:r>
                    </a:p>
                  </a:txBody>
                  <a:tcPr marL="60960" marR="60960" marT="30480" marB="30480"/>
                </a:tc>
                <a:tc>
                  <a:txBody>
                    <a:bodyPr/>
                    <a:lstStyle/>
                    <a:p>
                      <a:pPr algn="just"/>
                      <a:r>
                        <a:rPr lang="en-US" sz="1200"/>
                        <a:t>Enhanced collection to add additional speed reduction information.</a:t>
                      </a:r>
                    </a:p>
                    <a:p>
                      <a:pPr lvl="0" algn="just">
                        <a:buNone/>
                      </a:pPr>
                      <a:r>
                        <a:rPr lang="en-US" sz="1200"/>
                        <a:t>Creation of reporting requirements disseminated to vendors/service providers for receipt of data</a:t>
                      </a:r>
                    </a:p>
                    <a:p>
                      <a:pPr lvl="0" algn="just">
                        <a:buNone/>
                      </a:pPr>
                      <a:endParaRPr lang="en-US" sz="1200"/>
                    </a:p>
                    <a:p>
                      <a:pPr lvl="0" algn="just">
                        <a:buNone/>
                      </a:pPr>
                      <a:r>
                        <a:rPr lang="en-US" sz="1200" b="1"/>
                        <a:t>New Goal: Determine potential for repository to collect row level data provided funding is received. Addendums to report to indicate the general dissemination of funds process (local agencies will have detailed dissemination information)</a:t>
                      </a:r>
                    </a:p>
                  </a:txBody>
                  <a:tcPr marL="60960" marR="60960" marT="30480" marB="30480"/>
                </a:tc>
                <a:extLst>
                  <a:ext uri="{0D108BD9-81ED-4DB2-BD59-A6C34878D82A}">
                    <a16:rowId xmlns:a16="http://schemas.microsoft.com/office/drawing/2014/main" val="859859344"/>
                  </a:ext>
                </a:extLst>
              </a:tr>
              <a:tr h="1307923">
                <a:tc>
                  <a:txBody>
                    <a:bodyPr/>
                    <a:lstStyle/>
                    <a:p>
                      <a:r>
                        <a:rPr lang="en-US" sz="1200"/>
                        <a:t>Surveillance Technology Data Collection (ODGA not involved)</a:t>
                      </a:r>
                    </a:p>
                  </a:txBody>
                  <a:tcPr marL="60960" marR="60960" marT="30480" marB="30480"/>
                </a:tc>
                <a:tc>
                  <a:txBody>
                    <a:bodyPr/>
                    <a:lstStyle/>
                    <a:p>
                      <a:r>
                        <a:rPr lang="en-US" sz="1200"/>
                        <a:t>2025 </a:t>
                      </a:r>
                    </a:p>
                  </a:txBody>
                  <a:tcPr marL="60960" marR="60960" marT="30480" marB="30480"/>
                </a:tc>
                <a:tc>
                  <a:txBody>
                    <a:bodyPr/>
                    <a:lstStyle/>
                    <a:p>
                      <a:r>
                        <a:rPr lang="en-US" sz="1200"/>
                        <a:t>In Progress  (Annual Obligation)</a:t>
                      </a:r>
                    </a:p>
                  </a:txBody>
                  <a:tcPr marL="60960" marR="60960" marT="30480" marB="30480"/>
                </a:tc>
                <a:tc>
                  <a:txBody>
                    <a:bodyPr/>
                    <a:lstStyle/>
                    <a:p>
                      <a:pPr algn="just"/>
                      <a:r>
                        <a:rPr lang="en-US" sz="1200"/>
                        <a:t>Pending DCJS requirements, create a standard process to collect data on the procurement and use of surveillance technology.</a:t>
                      </a:r>
                    </a:p>
                  </a:txBody>
                  <a:tcPr marL="60960" marR="60960" marT="30480" marB="30480"/>
                </a:tc>
                <a:extLst>
                  <a:ext uri="{0D108BD9-81ED-4DB2-BD59-A6C34878D82A}">
                    <a16:rowId xmlns:a16="http://schemas.microsoft.com/office/drawing/2014/main" val="1546515751"/>
                  </a:ext>
                </a:extLst>
              </a:tr>
              <a:tr h="1006095">
                <a:tc>
                  <a:txBody>
                    <a:bodyPr/>
                    <a:lstStyle/>
                    <a:p>
                      <a:r>
                        <a:rPr lang="en-US" sz="1200"/>
                        <a:t>***Operation Bold Blue Line </a:t>
                      </a:r>
                    </a:p>
                  </a:txBody>
                  <a:tcPr marL="60960" marR="60960" marT="30480" marB="30480"/>
                </a:tc>
                <a:tc>
                  <a:txBody>
                    <a:bodyPr/>
                    <a:lstStyle/>
                    <a:p>
                      <a:r>
                        <a:rPr lang="en-US" sz="1200"/>
                        <a:t>Ongoing Initiative </a:t>
                      </a:r>
                    </a:p>
                  </a:txBody>
                  <a:tcPr marL="60960" marR="60960" marT="30480" marB="30480"/>
                </a:tc>
                <a:tc>
                  <a:txBody>
                    <a:bodyPr/>
                    <a:lstStyle/>
                    <a:p>
                      <a:r>
                        <a:rPr lang="en-US" sz="1200"/>
                        <a:t>In Progress </a:t>
                      </a:r>
                    </a:p>
                  </a:txBody>
                  <a:tcPr marL="60960" marR="60960" marT="30480" marB="30480"/>
                </a:tc>
                <a:tc>
                  <a:txBody>
                    <a:bodyPr/>
                    <a:lstStyle/>
                    <a:p>
                      <a:pPr algn="just"/>
                      <a:r>
                        <a:rPr lang="en-US" sz="1200"/>
                        <a:t>Capturing and providing data in dashboard and requested formats to measure effectiveness of program.  </a:t>
                      </a:r>
                      <a:r>
                        <a:rPr lang="en-US" sz="1200" b="0"/>
                        <a:t>Receive data from both Central Criminal Records Exchange (CCRE) &amp; Data Analysis and Reporting Team (DART). DART data will include expanded gang information. </a:t>
                      </a:r>
                    </a:p>
                    <a:p>
                      <a:pPr lvl="0" algn="just">
                        <a:buNone/>
                      </a:pPr>
                      <a:r>
                        <a:rPr lang="en-US" sz="1200" b="1"/>
                        <a:t>CCRE continues to work with DART to provide the requested data &amp; formats</a:t>
                      </a:r>
                    </a:p>
                  </a:txBody>
                  <a:tcPr marL="60960" marR="60960" marT="30480" marB="30480"/>
                </a:tc>
                <a:extLst>
                  <a:ext uri="{0D108BD9-81ED-4DB2-BD59-A6C34878D82A}">
                    <a16:rowId xmlns:a16="http://schemas.microsoft.com/office/drawing/2014/main" val="3530682689"/>
                  </a:ext>
                </a:extLst>
              </a:tr>
              <a:tr h="1006095">
                <a:tc>
                  <a:txBody>
                    <a:bodyPr/>
                    <a:lstStyle/>
                    <a:p>
                      <a:r>
                        <a:rPr lang="en-US" sz="1200"/>
                        <a:t>***Firearms Transaction Center Report Automation </a:t>
                      </a:r>
                    </a:p>
                  </a:txBody>
                  <a:tcPr marL="60960" marR="60960" marT="30480" marB="30480"/>
                </a:tc>
                <a:tc>
                  <a:txBody>
                    <a:bodyPr/>
                    <a:lstStyle/>
                    <a:p>
                      <a:r>
                        <a:rPr lang="en-US" sz="1200"/>
                        <a:t>N/A</a:t>
                      </a:r>
                    </a:p>
                  </a:txBody>
                  <a:tcPr marL="60960" marR="60960" marT="30480" marB="30480"/>
                </a:tc>
                <a:tc>
                  <a:txBody>
                    <a:bodyPr/>
                    <a:lstStyle/>
                    <a:p>
                      <a:r>
                        <a:rPr lang="en-US" sz="1200" b="1"/>
                        <a:t>Completed</a:t>
                      </a:r>
                    </a:p>
                  </a:txBody>
                  <a:tcPr marL="60960" marR="60960" marT="30480" marB="30480"/>
                </a:tc>
                <a:tc>
                  <a:txBody>
                    <a:bodyPr/>
                    <a:lstStyle/>
                    <a:p>
                      <a:pPr lvl="0">
                        <a:buNone/>
                      </a:pPr>
                      <a:r>
                        <a:rPr lang="en-US" sz="1200"/>
                        <a:t>Put into production in December 2024.  As of February 7, the system is sending the automated reports via email based on distribution list.  </a:t>
                      </a:r>
                      <a:r>
                        <a:rPr lang="en-US" sz="1200" b="1"/>
                        <a:t>This can be removed from project list.</a:t>
                      </a:r>
                    </a:p>
                  </a:txBody>
                  <a:tcPr marL="60960" marR="60960" marT="30480" marB="30480"/>
                </a:tc>
                <a:extLst>
                  <a:ext uri="{0D108BD9-81ED-4DB2-BD59-A6C34878D82A}">
                    <a16:rowId xmlns:a16="http://schemas.microsoft.com/office/drawing/2014/main" val="1889870051"/>
                  </a:ext>
                </a:extLst>
              </a:tr>
            </a:tbl>
          </a:graphicData>
        </a:graphic>
      </p:graphicFrame>
      <p:pic>
        <p:nvPicPr>
          <p:cNvPr id="6" name="Picture 5" descr="ODGA Logo">
            <a:extLst>
              <a:ext uri="{FF2B5EF4-FFF2-40B4-BE49-F238E27FC236}">
                <a16:creationId xmlns:a16="http://schemas.microsoft.com/office/drawing/2014/main" id="{34367976-5F6C-DF84-5164-EF27C297E0D8}"/>
              </a:ext>
            </a:extLst>
          </p:cNvPr>
          <p:cNvPicPr>
            <a:picLocks noChangeAspect="1"/>
          </p:cNvPicPr>
          <p:nvPr/>
        </p:nvPicPr>
        <p:blipFill>
          <a:blip r:embed="rId2"/>
          <a:stretch>
            <a:fillRect/>
          </a:stretch>
        </p:blipFill>
        <p:spPr>
          <a:xfrm>
            <a:off x="393896" y="210568"/>
            <a:ext cx="1455617" cy="678432"/>
          </a:xfrm>
          <a:prstGeom prst="rect">
            <a:avLst/>
          </a:prstGeom>
        </p:spPr>
      </p:pic>
    </p:spTree>
    <p:extLst>
      <p:ext uri="{BB962C8B-B14F-4D97-AF65-F5344CB8AC3E}">
        <p14:creationId xmlns:p14="http://schemas.microsoft.com/office/powerpoint/2010/main" val="43511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2935C-74BC-E3F6-86FA-CB70AEC43681}"/>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348A1AA6-CA0F-8B78-7B8F-337AC96D0199}"/>
              </a:ext>
            </a:extLst>
          </p:cNvPr>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Virginia State Police Data Projects pt 3</a:t>
            </a:r>
          </a:p>
        </p:txBody>
      </p:sp>
      <p:graphicFrame>
        <p:nvGraphicFramePr>
          <p:cNvPr id="12" name="Table 12">
            <a:extLst>
              <a:ext uri="{FF2B5EF4-FFF2-40B4-BE49-F238E27FC236}">
                <a16:creationId xmlns:a16="http://schemas.microsoft.com/office/drawing/2014/main" id="{403F6C45-EB1A-AD5C-9D44-8C74F4628C05}"/>
              </a:ext>
            </a:extLst>
          </p:cNvPr>
          <p:cNvGraphicFramePr>
            <a:graphicFrameLocks noGrp="1"/>
          </p:cNvGraphicFramePr>
          <p:nvPr/>
        </p:nvGraphicFramePr>
        <p:xfrm>
          <a:off x="682388" y="1018498"/>
          <a:ext cx="10736435" cy="5529773"/>
        </p:xfrm>
        <a:graphic>
          <a:graphicData uri="http://schemas.openxmlformats.org/drawingml/2006/table">
            <a:tbl>
              <a:tblPr firstRow="1" bandRow="1">
                <a:tableStyleId>{5C22544A-7EE6-4342-B048-85BDC9FD1C3A}</a:tableStyleId>
              </a:tblPr>
              <a:tblGrid>
                <a:gridCol w="1810603">
                  <a:extLst>
                    <a:ext uri="{9D8B030D-6E8A-4147-A177-3AD203B41FA5}">
                      <a16:colId xmlns:a16="http://schemas.microsoft.com/office/drawing/2014/main" val="437234257"/>
                    </a:ext>
                  </a:extLst>
                </a:gridCol>
                <a:gridCol w="1528549">
                  <a:extLst>
                    <a:ext uri="{9D8B030D-6E8A-4147-A177-3AD203B41FA5}">
                      <a16:colId xmlns:a16="http://schemas.microsoft.com/office/drawing/2014/main" val="3464066248"/>
                    </a:ext>
                  </a:extLst>
                </a:gridCol>
                <a:gridCol w="2110854">
                  <a:extLst>
                    <a:ext uri="{9D8B030D-6E8A-4147-A177-3AD203B41FA5}">
                      <a16:colId xmlns:a16="http://schemas.microsoft.com/office/drawing/2014/main" val="4040415896"/>
                    </a:ext>
                  </a:extLst>
                </a:gridCol>
                <a:gridCol w="5286429">
                  <a:extLst>
                    <a:ext uri="{9D8B030D-6E8A-4147-A177-3AD203B41FA5}">
                      <a16:colId xmlns:a16="http://schemas.microsoft.com/office/drawing/2014/main" val="3152757902"/>
                    </a:ext>
                  </a:extLst>
                </a:gridCol>
              </a:tblGrid>
              <a:tr h="1198880">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Comments</a:t>
                      </a:r>
                    </a:p>
                  </a:txBody>
                  <a:tcPr marL="60960" marR="60960" marT="30480" marB="30480"/>
                </a:tc>
                <a:extLst>
                  <a:ext uri="{0D108BD9-81ED-4DB2-BD59-A6C34878D82A}">
                    <a16:rowId xmlns:a16="http://schemas.microsoft.com/office/drawing/2014/main" val="3059776598"/>
                  </a:ext>
                </a:extLst>
              </a:tr>
              <a:tr h="1072577">
                <a:tc>
                  <a:txBody>
                    <a:bodyPr/>
                    <a:lstStyle/>
                    <a:p>
                      <a:pPr algn="l"/>
                      <a:r>
                        <a:rPr lang="en-US" sz="1200"/>
                        <a:t>***Open Data Portal Communications</a:t>
                      </a:r>
                    </a:p>
                  </a:txBody>
                  <a:tcPr marL="60960" marR="60960" marT="30480" marB="30480"/>
                </a:tc>
                <a:tc>
                  <a:txBody>
                    <a:bodyPr/>
                    <a:lstStyle/>
                    <a:p>
                      <a:r>
                        <a:rPr lang="en-US" sz="1200"/>
                        <a:t> N/A</a:t>
                      </a:r>
                    </a:p>
                  </a:txBody>
                  <a:tcPr marL="60960" marR="60960" marT="30480" marB="30480"/>
                </a:tc>
                <a:tc>
                  <a:txBody>
                    <a:bodyPr/>
                    <a:lstStyle/>
                    <a:p>
                      <a:r>
                        <a:rPr lang="en-US" sz="1200" b="1"/>
                        <a:t>Completed</a:t>
                      </a:r>
                    </a:p>
                  </a:txBody>
                  <a:tcPr marL="60960" marR="60960" marT="30480" marB="30480"/>
                </a:tc>
                <a:tc>
                  <a:txBody>
                    <a:bodyPr/>
                    <a:lstStyle/>
                    <a:p>
                      <a:pPr algn="l"/>
                      <a:r>
                        <a:rPr lang="en-US" sz="1200" b="1"/>
                        <a:t>Community Policy Act Data (Contact – Keon Turner)</a:t>
                      </a:r>
                    </a:p>
                    <a:p>
                      <a:pPr algn="l"/>
                      <a:r>
                        <a:rPr lang="en-US" sz="1200" b="1"/>
                        <a:t>Cold Case Database (Contact – Rob Vance)</a:t>
                      </a:r>
                    </a:p>
                    <a:p>
                      <a:endParaRPr lang="en-US" sz="1200"/>
                    </a:p>
                  </a:txBody>
                  <a:tcPr marL="60960" marR="60960" marT="30480" marB="30480"/>
                </a:tc>
                <a:extLst>
                  <a:ext uri="{0D108BD9-81ED-4DB2-BD59-A6C34878D82A}">
                    <a16:rowId xmlns:a16="http://schemas.microsoft.com/office/drawing/2014/main" val="859859344"/>
                  </a:ext>
                </a:extLst>
              </a:tr>
              <a:tr h="1275574">
                <a:tc>
                  <a:txBody>
                    <a:bodyPr/>
                    <a:lstStyle/>
                    <a:p>
                      <a:r>
                        <a:rPr lang="en-US" sz="1200"/>
                        <a:t>***Arrest Data (CJIS provides daily to ODGA)</a:t>
                      </a:r>
                    </a:p>
                  </a:txBody>
                  <a:tcPr marL="60960" marR="60960" marT="30480" marB="30480"/>
                </a:tc>
                <a:tc>
                  <a:txBody>
                    <a:bodyPr/>
                    <a:lstStyle/>
                    <a:p>
                      <a:r>
                        <a:rPr lang="en-US" sz="1200"/>
                        <a:t> N/A</a:t>
                      </a:r>
                    </a:p>
                  </a:txBody>
                  <a:tcPr marL="60960" marR="60960" marT="30480" marB="30480"/>
                </a:tc>
                <a:tc>
                  <a:txBody>
                    <a:bodyPr/>
                    <a:lstStyle/>
                    <a:p>
                      <a:r>
                        <a:rPr lang="en-US" sz="1200" b="1"/>
                        <a:t>Completed</a:t>
                      </a:r>
                    </a:p>
                  </a:txBody>
                  <a:tcPr marL="60960" marR="60960" marT="30480" marB="30480"/>
                </a:tc>
                <a:tc>
                  <a:txBody>
                    <a:bodyPr/>
                    <a:lstStyle/>
                    <a:p>
                      <a:pPr algn="just"/>
                      <a:r>
                        <a:rPr lang="en-US" sz="1200" kern="1200">
                          <a:solidFill>
                            <a:schemeClr val="dk1"/>
                          </a:solidFill>
                          <a:effectLst/>
                          <a:latin typeface="+mn-lt"/>
                          <a:ea typeface="+mn-ea"/>
                          <a:cs typeface="+mn-cs"/>
                        </a:rPr>
                        <a:t>There are multiple feeds of data. </a:t>
                      </a:r>
                      <a:r>
                        <a:rPr lang="en-US" sz="1200" b="1" kern="1200">
                          <a:solidFill>
                            <a:schemeClr val="dk1"/>
                          </a:solidFill>
                          <a:effectLst/>
                          <a:latin typeface="+mn-lt"/>
                          <a:ea typeface="+mn-ea"/>
                          <a:cs typeface="+mn-cs"/>
                        </a:rPr>
                        <a:t>DART provides anonymized data (no PII) for offenses and CCRE provides statute-based data. DART IBR data is sent via SFTP monthly and CCRE data is sent daily.  </a:t>
                      </a:r>
                      <a:endParaRPr lang="en-US" sz="1200" b="1"/>
                    </a:p>
                  </a:txBody>
                  <a:tcPr marL="60960" marR="60960" marT="30480" marB="30480"/>
                </a:tc>
                <a:extLst>
                  <a:ext uri="{0D108BD9-81ED-4DB2-BD59-A6C34878D82A}">
                    <a16:rowId xmlns:a16="http://schemas.microsoft.com/office/drawing/2014/main" val="1546515751"/>
                  </a:ext>
                </a:extLst>
              </a:tr>
              <a:tr h="981211">
                <a:tc>
                  <a:txBody>
                    <a:bodyPr/>
                    <a:lstStyle/>
                    <a:p>
                      <a:r>
                        <a:rPr lang="en-US" sz="1200"/>
                        <a:t>***Commonwealth Data Trust Portal (Data Trust Agreements)</a:t>
                      </a:r>
                    </a:p>
                  </a:txBody>
                  <a:tcPr marL="60960" marR="60960" marT="30480" marB="30480"/>
                </a:tc>
                <a:tc>
                  <a:txBody>
                    <a:bodyPr/>
                    <a:lstStyle/>
                    <a:p>
                      <a:r>
                        <a:rPr lang="en-US" sz="1200"/>
                        <a:t> N/A</a:t>
                      </a:r>
                    </a:p>
                  </a:txBody>
                  <a:tcPr marL="60960" marR="60960" marT="30480" marB="30480"/>
                </a:tc>
                <a:tc>
                  <a:txBody>
                    <a:bodyPr/>
                    <a:lstStyle/>
                    <a:p>
                      <a:r>
                        <a:rPr lang="en-US" sz="1200" b="1"/>
                        <a:t>Completed</a:t>
                      </a:r>
                    </a:p>
                  </a:txBody>
                  <a:tcPr marL="60960" marR="60960" marT="30480" marB="30480"/>
                </a:tc>
                <a:tc>
                  <a:txBody>
                    <a:bodyPr/>
                    <a:lstStyle/>
                    <a:p>
                      <a:r>
                        <a:rPr lang="en-US" sz="1200" kern="1200">
                          <a:solidFill>
                            <a:schemeClr val="dk1"/>
                          </a:solidFill>
                          <a:effectLst/>
                          <a:latin typeface="+mn-lt"/>
                          <a:ea typeface="+mn-ea"/>
                          <a:cs typeface="+mn-cs"/>
                        </a:rPr>
                        <a:t>Makes review of shared data much easier.  </a:t>
                      </a:r>
                      <a:r>
                        <a:rPr lang="en-US" sz="1200" b="1" kern="1200">
                          <a:solidFill>
                            <a:schemeClr val="dk1"/>
                          </a:solidFill>
                          <a:effectLst/>
                          <a:latin typeface="+mn-lt"/>
                          <a:ea typeface="+mn-ea"/>
                          <a:cs typeface="+mn-cs"/>
                        </a:rPr>
                        <a:t>VSP leadership can use login to see all the data currently shared with ODGA, based on the data trust agreements.  It appears the data currently under the agreement includes both IBR and SOR data. </a:t>
                      </a:r>
                      <a:endParaRPr lang="en-US" sz="1200" b="1"/>
                    </a:p>
                  </a:txBody>
                  <a:tcPr marL="60960" marR="60960" marT="30480" marB="30480"/>
                </a:tc>
                <a:extLst>
                  <a:ext uri="{0D108BD9-81ED-4DB2-BD59-A6C34878D82A}">
                    <a16:rowId xmlns:a16="http://schemas.microsoft.com/office/drawing/2014/main" val="3530682689"/>
                  </a:ext>
                </a:extLst>
              </a:tr>
              <a:tr h="981211">
                <a:tc>
                  <a:txBody>
                    <a:bodyPr/>
                    <a:lstStyle/>
                    <a:p>
                      <a:r>
                        <a:rPr lang="en-US" sz="1200"/>
                        <a:t>ODGA Data Management Maturity Assessment</a:t>
                      </a:r>
                    </a:p>
                  </a:txBody>
                  <a:tcPr marL="60960" marR="60960" marT="30480" marB="30480"/>
                </a:tc>
                <a:tc>
                  <a:txBody>
                    <a:bodyPr/>
                    <a:lstStyle/>
                    <a:p>
                      <a:r>
                        <a:rPr lang="en-US" sz="1200"/>
                        <a:t>N/A</a:t>
                      </a:r>
                    </a:p>
                  </a:txBody>
                  <a:tcPr marL="60960" marR="60960" marT="30480" marB="30480"/>
                </a:tc>
                <a:tc>
                  <a:txBody>
                    <a:bodyPr/>
                    <a:lstStyle/>
                    <a:p>
                      <a:r>
                        <a:rPr lang="en-US" sz="1200" b="1"/>
                        <a:t>Completed</a:t>
                      </a:r>
                    </a:p>
                  </a:txBody>
                  <a:tcPr marL="60960" marR="60960" marT="30480" marB="30480"/>
                </a:tc>
                <a:tc>
                  <a:txBody>
                    <a:bodyPr/>
                    <a:lstStyle/>
                    <a:p>
                      <a:pPr lvl="0">
                        <a:buNone/>
                      </a:pPr>
                      <a:r>
                        <a:rPr lang="en-US" sz="1200"/>
                        <a:t>VSP completed for 2022, 2023, and 2024.</a:t>
                      </a:r>
                    </a:p>
                  </a:txBody>
                  <a:tcPr marL="60960" marR="60960" marT="30480" marB="30480"/>
                </a:tc>
                <a:extLst>
                  <a:ext uri="{0D108BD9-81ED-4DB2-BD59-A6C34878D82A}">
                    <a16:rowId xmlns:a16="http://schemas.microsoft.com/office/drawing/2014/main" val="1889870051"/>
                  </a:ext>
                </a:extLst>
              </a:tr>
            </a:tbl>
          </a:graphicData>
        </a:graphic>
      </p:graphicFrame>
      <p:pic>
        <p:nvPicPr>
          <p:cNvPr id="6" name="Picture 5" descr="ODGA Logo">
            <a:extLst>
              <a:ext uri="{FF2B5EF4-FFF2-40B4-BE49-F238E27FC236}">
                <a16:creationId xmlns:a16="http://schemas.microsoft.com/office/drawing/2014/main" id="{C7FD809D-9B8A-94B4-9436-115898314A89}"/>
              </a:ext>
            </a:extLst>
          </p:cNvPr>
          <p:cNvPicPr>
            <a:picLocks noChangeAspect="1"/>
          </p:cNvPicPr>
          <p:nvPr/>
        </p:nvPicPr>
        <p:blipFill>
          <a:blip r:embed="rId2"/>
          <a:stretch>
            <a:fillRect/>
          </a:stretch>
        </p:blipFill>
        <p:spPr>
          <a:xfrm>
            <a:off x="474012" y="301424"/>
            <a:ext cx="1455617" cy="678432"/>
          </a:xfrm>
          <a:prstGeom prst="rect">
            <a:avLst/>
          </a:prstGeom>
        </p:spPr>
      </p:pic>
    </p:spTree>
    <p:extLst>
      <p:ext uri="{BB962C8B-B14F-4D97-AF65-F5344CB8AC3E}">
        <p14:creationId xmlns:p14="http://schemas.microsoft.com/office/powerpoint/2010/main" val="192117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16E7-A72F-7609-DB3A-E1D54D1ABFD9}"/>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2574BF4E-ED8D-8888-51AC-6589F1742584}"/>
              </a:ext>
            </a:extLst>
          </p:cNvPr>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Virginia State Police Data Projects pt 4 </a:t>
            </a:r>
          </a:p>
        </p:txBody>
      </p:sp>
      <p:graphicFrame>
        <p:nvGraphicFramePr>
          <p:cNvPr id="12" name="Table 12">
            <a:extLst>
              <a:ext uri="{FF2B5EF4-FFF2-40B4-BE49-F238E27FC236}">
                <a16:creationId xmlns:a16="http://schemas.microsoft.com/office/drawing/2014/main" id="{8C644A30-0887-05CC-5B97-49399084892A}"/>
              </a:ext>
            </a:extLst>
          </p:cNvPr>
          <p:cNvGraphicFramePr>
            <a:graphicFrameLocks noGrp="1"/>
          </p:cNvGraphicFramePr>
          <p:nvPr/>
        </p:nvGraphicFramePr>
        <p:xfrm>
          <a:off x="682389" y="1018498"/>
          <a:ext cx="10426889" cy="5661554"/>
        </p:xfrm>
        <a:graphic>
          <a:graphicData uri="http://schemas.openxmlformats.org/drawingml/2006/table">
            <a:tbl>
              <a:tblPr firstRow="1" bandRow="1">
                <a:tableStyleId>{5C22544A-7EE6-4342-B048-85BDC9FD1C3A}</a:tableStyleId>
              </a:tblPr>
              <a:tblGrid>
                <a:gridCol w="1758401">
                  <a:extLst>
                    <a:ext uri="{9D8B030D-6E8A-4147-A177-3AD203B41FA5}">
                      <a16:colId xmlns:a16="http://schemas.microsoft.com/office/drawing/2014/main" val="437234257"/>
                    </a:ext>
                  </a:extLst>
                </a:gridCol>
                <a:gridCol w="1484479">
                  <a:extLst>
                    <a:ext uri="{9D8B030D-6E8A-4147-A177-3AD203B41FA5}">
                      <a16:colId xmlns:a16="http://schemas.microsoft.com/office/drawing/2014/main" val="3464066248"/>
                    </a:ext>
                  </a:extLst>
                </a:gridCol>
                <a:gridCol w="2049995">
                  <a:extLst>
                    <a:ext uri="{9D8B030D-6E8A-4147-A177-3AD203B41FA5}">
                      <a16:colId xmlns:a16="http://schemas.microsoft.com/office/drawing/2014/main" val="4040415896"/>
                    </a:ext>
                  </a:extLst>
                </a:gridCol>
                <a:gridCol w="5134014">
                  <a:extLst>
                    <a:ext uri="{9D8B030D-6E8A-4147-A177-3AD203B41FA5}">
                      <a16:colId xmlns:a16="http://schemas.microsoft.com/office/drawing/2014/main" val="3152757902"/>
                    </a:ext>
                  </a:extLst>
                </a:gridCol>
              </a:tblGrid>
              <a:tr h="1198880">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Comments</a:t>
                      </a:r>
                    </a:p>
                  </a:txBody>
                  <a:tcPr marL="60960" marR="60960" marT="30480" marB="30480"/>
                </a:tc>
                <a:extLst>
                  <a:ext uri="{0D108BD9-81ED-4DB2-BD59-A6C34878D82A}">
                    <a16:rowId xmlns:a16="http://schemas.microsoft.com/office/drawing/2014/main" val="3059776598"/>
                  </a:ext>
                </a:extLst>
              </a:tr>
              <a:tr h="881495">
                <a:tc>
                  <a:txBody>
                    <a:bodyPr/>
                    <a:lstStyle/>
                    <a:p>
                      <a:r>
                        <a:rPr lang="en-US" sz="1200"/>
                        <a:t>Data Asset Inventory for ODGA/COVA Data Catalog</a:t>
                      </a:r>
                    </a:p>
                  </a:txBody>
                  <a:tcPr marL="60960" marR="60960" marT="30480" marB="30480"/>
                </a:tc>
                <a:tc>
                  <a:txBody>
                    <a:bodyPr/>
                    <a:lstStyle/>
                    <a:p>
                      <a:r>
                        <a:rPr lang="en-US" sz="1200"/>
                        <a:t> N/A</a:t>
                      </a:r>
                    </a:p>
                  </a:txBody>
                  <a:tcPr marL="60960" marR="60960" marT="30480" marB="30480"/>
                </a:tc>
                <a:tc>
                  <a:txBody>
                    <a:bodyPr/>
                    <a:lstStyle/>
                    <a:p>
                      <a:r>
                        <a:rPr lang="en-US" sz="1200" b="1"/>
                        <a:t>Completed</a:t>
                      </a:r>
                    </a:p>
                  </a:txBody>
                  <a:tcPr marL="60960" marR="60960" marT="30480" marB="30480"/>
                </a:tc>
                <a:tc>
                  <a:txBody>
                    <a:bodyPr/>
                    <a:lstStyle/>
                    <a:p>
                      <a:r>
                        <a:rPr lang="en-US" sz="1200" b="1"/>
                        <a:t>Catalog is live now.</a:t>
                      </a:r>
                    </a:p>
                  </a:txBody>
                  <a:tcPr marL="60960" marR="60960" marT="30480" marB="30480"/>
                </a:tc>
                <a:extLst>
                  <a:ext uri="{0D108BD9-81ED-4DB2-BD59-A6C34878D82A}">
                    <a16:rowId xmlns:a16="http://schemas.microsoft.com/office/drawing/2014/main" val="859859344"/>
                  </a:ext>
                </a:extLst>
              </a:tr>
              <a:tr h="1145945">
                <a:tc>
                  <a:txBody>
                    <a:bodyPr/>
                    <a:lstStyle/>
                    <a:p>
                      <a:r>
                        <a:rPr lang="en-US" sz="1200"/>
                        <a:t>Data Governance and Operations related to Human Resources Data – with ODGA</a:t>
                      </a:r>
                    </a:p>
                  </a:txBody>
                  <a:tcPr marL="60960" marR="60960" marT="30480" marB="30480"/>
                </a:tc>
                <a:tc>
                  <a:txBody>
                    <a:bodyPr/>
                    <a:lstStyle/>
                    <a:p>
                      <a:r>
                        <a:rPr lang="en-US" sz="1200"/>
                        <a:t> 2025</a:t>
                      </a:r>
                    </a:p>
                  </a:txBody>
                  <a:tcPr marL="60960" marR="60960" marT="30480" marB="30480"/>
                </a:tc>
                <a:tc>
                  <a:txBody>
                    <a:bodyPr/>
                    <a:lstStyle/>
                    <a:p>
                      <a:r>
                        <a:rPr lang="en-US" sz="1200"/>
                        <a:t>In Progress</a:t>
                      </a:r>
                    </a:p>
                  </a:txBody>
                  <a:tcPr marL="60960" marR="60960" marT="30480" marB="30480"/>
                </a:tc>
                <a:tc>
                  <a:txBody>
                    <a:bodyPr/>
                    <a:lstStyle/>
                    <a:p>
                      <a:pPr algn="just"/>
                      <a:r>
                        <a:rPr lang="en-US" sz="1200" kern="1200">
                          <a:solidFill>
                            <a:schemeClr val="dk1"/>
                          </a:solidFill>
                          <a:effectLst/>
                          <a:latin typeface="+mn-lt"/>
                          <a:ea typeface="+mn-ea"/>
                          <a:cs typeface="+mn-cs"/>
                        </a:rPr>
                        <a:t>We had an initial meeting with ODGA to discuss challenges, and we are waiting to hear from them about scheduling more meetings to move forward. </a:t>
                      </a:r>
                    </a:p>
                    <a:p>
                      <a:pPr algn="just"/>
                      <a:endParaRPr lang="en-US" sz="1200" kern="1200">
                        <a:solidFill>
                          <a:schemeClr val="dk1"/>
                        </a:solidFill>
                        <a:effectLst/>
                        <a:latin typeface="+mn-lt"/>
                        <a:ea typeface="+mn-ea"/>
                        <a:cs typeface="+mn-cs"/>
                      </a:endParaRPr>
                    </a:p>
                    <a:p>
                      <a:pPr algn="just"/>
                      <a:r>
                        <a:rPr lang="en-US" sz="1200" b="1" kern="1200">
                          <a:solidFill>
                            <a:schemeClr val="dk1"/>
                          </a:solidFill>
                          <a:effectLst/>
                          <a:latin typeface="+mn-lt"/>
                          <a:ea typeface="+mn-ea"/>
                          <a:cs typeface="+mn-cs"/>
                        </a:rPr>
                        <a:t>Contact: Chris Mowry (Chief Information Technology Officer)</a:t>
                      </a:r>
                      <a:endParaRPr lang="en-US" sz="1200" b="1"/>
                    </a:p>
                  </a:txBody>
                  <a:tcPr marL="60960" marR="60960" marT="30480" marB="30480"/>
                </a:tc>
                <a:extLst>
                  <a:ext uri="{0D108BD9-81ED-4DB2-BD59-A6C34878D82A}">
                    <a16:rowId xmlns:a16="http://schemas.microsoft.com/office/drawing/2014/main" val="1546515751"/>
                  </a:ext>
                </a:extLst>
              </a:tr>
              <a:tr h="881495">
                <a:tc>
                  <a:txBody>
                    <a:bodyPr/>
                    <a:lstStyle/>
                    <a:p>
                      <a:r>
                        <a:rPr lang="en-US" sz="1200"/>
                        <a:t>ODGA Data Quality Tool</a:t>
                      </a:r>
                    </a:p>
                  </a:txBody>
                  <a:tcPr marL="60960" marR="60960" marT="30480" marB="30480"/>
                </a:tc>
                <a:tc>
                  <a:txBody>
                    <a:bodyPr/>
                    <a:lstStyle/>
                    <a:p>
                      <a:r>
                        <a:rPr lang="en-US" sz="1200"/>
                        <a:t>N/A</a:t>
                      </a:r>
                    </a:p>
                  </a:txBody>
                  <a:tcPr marL="60960" marR="60960" marT="30480" marB="30480"/>
                </a:tc>
                <a:tc>
                  <a:txBody>
                    <a:bodyPr/>
                    <a:lstStyle/>
                    <a:p>
                      <a:r>
                        <a:rPr lang="en-US" sz="1200"/>
                        <a:t>In Progress</a:t>
                      </a:r>
                    </a:p>
                  </a:txBody>
                  <a:tcPr marL="60960" marR="60960" marT="30480" marB="30480"/>
                </a:tc>
                <a:tc>
                  <a:txBody>
                    <a:bodyPr/>
                    <a:lstStyle/>
                    <a:p>
                      <a:r>
                        <a:rPr lang="en-US" sz="1200" kern="1200">
                          <a:solidFill>
                            <a:schemeClr val="dk1"/>
                          </a:solidFill>
                          <a:effectLst/>
                          <a:latin typeface="+mn-lt"/>
                          <a:ea typeface="+mn-ea"/>
                          <a:cs typeface="+mn-cs"/>
                        </a:rPr>
                        <a:t>Early stages of starting Purview scanning. </a:t>
                      </a:r>
                    </a:p>
                    <a:p>
                      <a:endParaRPr lang="en-US" sz="1200" kern="1200">
                        <a:solidFill>
                          <a:schemeClr val="dk1"/>
                        </a:solidFill>
                        <a:effectLst/>
                        <a:latin typeface="+mn-lt"/>
                        <a:ea typeface="+mn-ea"/>
                        <a:cs typeface="+mn-cs"/>
                      </a:endParaRPr>
                    </a:p>
                    <a:p>
                      <a:r>
                        <a:rPr lang="en-US" sz="1200" b="1" kern="1200">
                          <a:solidFill>
                            <a:schemeClr val="dk1"/>
                          </a:solidFill>
                          <a:effectLst/>
                          <a:latin typeface="+mn-lt"/>
                          <a:ea typeface="+mn-ea"/>
                          <a:cs typeface="+mn-cs"/>
                        </a:rPr>
                        <a:t>Contacts: VSP Data Warehouse Team (David Crighton)</a:t>
                      </a:r>
                      <a:endParaRPr lang="en-US" sz="1200" b="1"/>
                    </a:p>
                  </a:txBody>
                  <a:tcPr marL="60960" marR="60960" marT="30480" marB="30480"/>
                </a:tc>
                <a:extLst>
                  <a:ext uri="{0D108BD9-81ED-4DB2-BD59-A6C34878D82A}">
                    <a16:rowId xmlns:a16="http://schemas.microsoft.com/office/drawing/2014/main" val="3530682689"/>
                  </a:ext>
                </a:extLst>
              </a:tr>
              <a:tr h="1533419">
                <a:tc>
                  <a:txBody>
                    <a:bodyPr/>
                    <a:lstStyle/>
                    <a:p>
                      <a:r>
                        <a:rPr lang="en-US" sz="1200"/>
                        <a:t>Big ID Unstructured Data Scanning (Scanning of SharePoint sites)</a:t>
                      </a:r>
                    </a:p>
                  </a:txBody>
                  <a:tcPr marL="60960" marR="60960" marT="30480" marB="30480"/>
                </a:tc>
                <a:tc>
                  <a:txBody>
                    <a:bodyPr/>
                    <a:lstStyle/>
                    <a:p>
                      <a:r>
                        <a:rPr lang="en-US" sz="1200"/>
                        <a:t> 2025</a:t>
                      </a:r>
                    </a:p>
                  </a:txBody>
                  <a:tcPr marL="60960" marR="60960" marT="30480" marB="30480"/>
                </a:tc>
                <a:tc>
                  <a:txBody>
                    <a:bodyPr/>
                    <a:lstStyle/>
                    <a:p>
                      <a:r>
                        <a:rPr lang="en-US" sz="1200"/>
                        <a:t>In Progress</a:t>
                      </a:r>
                    </a:p>
                  </a:txBody>
                  <a:tcPr marL="60960" marR="60960" marT="30480" marB="30480"/>
                </a:tc>
                <a:tc>
                  <a:txBody>
                    <a:bodyPr/>
                    <a:lstStyle/>
                    <a:p>
                      <a:pPr algn="just" rtl="0"/>
                      <a:r>
                        <a:rPr lang="en-US" sz="1200" b="0" i="0" kern="1200">
                          <a:solidFill>
                            <a:schemeClr val="dk1"/>
                          </a:solidFill>
                          <a:effectLst/>
                          <a:latin typeface="+mn-lt"/>
                          <a:ea typeface="+mn-ea"/>
                          <a:cs typeface="+mn-cs"/>
                        </a:rPr>
                        <a:t>ODGA has a tool to scan SharePoint sites to ensure all data is accounted for and to ensure sensitive data is not being stored improperly. Initially gave the DART section a demonstration when it was first introduced, and it was decided this should live with IT and the ISO. </a:t>
                      </a:r>
                    </a:p>
                    <a:p>
                      <a:pPr algn="just" rtl="0"/>
                      <a:br>
                        <a:rPr lang="en-US" sz="1200"/>
                      </a:br>
                      <a:r>
                        <a:rPr lang="en-US" sz="1200" b="1" i="0" kern="1200">
                          <a:solidFill>
                            <a:schemeClr val="dk1"/>
                          </a:solidFill>
                          <a:effectLst/>
                          <a:latin typeface="+mn-lt"/>
                          <a:ea typeface="+mn-ea"/>
                          <a:cs typeface="+mn-cs"/>
                        </a:rPr>
                        <a:t>Contacts: Stephanie Williams-Hayes (ISO) and Chris Mowry (CITO).</a:t>
                      </a:r>
                    </a:p>
                    <a:p>
                      <a:pPr algn="just" rtl="0"/>
                      <a:endParaRPr lang="en-US" sz="1200" b="0" i="0" kern="1200">
                        <a:solidFill>
                          <a:schemeClr val="dk1"/>
                        </a:solidFill>
                        <a:effectLst/>
                        <a:latin typeface="+mn-lt"/>
                        <a:ea typeface="+mn-ea"/>
                        <a:cs typeface="+mn-cs"/>
                      </a:endParaRPr>
                    </a:p>
                    <a:p>
                      <a:endParaRPr lang="en-US" sz="1200"/>
                    </a:p>
                  </a:txBody>
                  <a:tcPr marL="60960" marR="60960" marT="30480" marB="30480"/>
                </a:tc>
                <a:extLst>
                  <a:ext uri="{0D108BD9-81ED-4DB2-BD59-A6C34878D82A}">
                    <a16:rowId xmlns:a16="http://schemas.microsoft.com/office/drawing/2014/main" val="1889870051"/>
                  </a:ext>
                </a:extLst>
              </a:tr>
            </a:tbl>
          </a:graphicData>
        </a:graphic>
      </p:graphicFrame>
      <p:pic>
        <p:nvPicPr>
          <p:cNvPr id="6" name="Picture 5" descr="ODGA Logo">
            <a:extLst>
              <a:ext uri="{FF2B5EF4-FFF2-40B4-BE49-F238E27FC236}">
                <a16:creationId xmlns:a16="http://schemas.microsoft.com/office/drawing/2014/main" id="{F6F0E380-1CA1-A5BC-D498-6D84A5E128A9}"/>
              </a:ext>
            </a:extLst>
          </p:cNvPr>
          <p:cNvPicPr>
            <a:picLocks noChangeAspect="1"/>
          </p:cNvPicPr>
          <p:nvPr/>
        </p:nvPicPr>
        <p:blipFill>
          <a:blip r:embed="rId2"/>
          <a:stretch>
            <a:fillRect/>
          </a:stretch>
        </p:blipFill>
        <p:spPr>
          <a:xfrm>
            <a:off x="474012" y="301424"/>
            <a:ext cx="1455617" cy="678432"/>
          </a:xfrm>
          <a:prstGeom prst="rect">
            <a:avLst/>
          </a:prstGeom>
        </p:spPr>
      </p:pic>
    </p:spTree>
    <p:extLst>
      <p:ext uri="{BB962C8B-B14F-4D97-AF65-F5344CB8AC3E}">
        <p14:creationId xmlns:p14="http://schemas.microsoft.com/office/powerpoint/2010/main" val="853629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9AB46-25E0-2428-F03F-45EC1F3A480A}"/>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D382E767-688C-BA28-3D1C-AA1860999821}"/>
              </a:ext>
            </a:extLst>
          </p:cNvPr>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8" b="0" i="0" u="none" strike="noStrike" kern="1200" cap="none" spc="0" normalizeH="0" baseline="0" noProof="0">
                <a:ln>
                  <a:noFill/>
                </a:ln>
                <a:solidFill>
                  <a:srgbClr val="173055"/>
                </a:solidFill>
                <a:effectLst/>
                <a:uLnTx/>
                <a:uFillTx/>
                <a:latin typeface="Montserrat Extra-Bold"/>
                <a:ea typeface="+mn-ea"/>
                <a:cs typeface="+mn-cs"/>
              </a:rPr>
              <a:t>Virginia State Police Data Projects pt 5 </a:t>
            </a:r>
          </a:p>
        </p:txBody>
      </p:sp>
      <p:graphicFrame>
        <p:nvGraphicFramePr>
          <p:cNvPr id="12" name="Table 12">
            <a:extLst>
              <a:ext uri="{FF2B5EF4-FFF2-40B4-BE49-F238E27FC236}">
                <a16:creationId xmlns:a16="http://schemas.microsoft.com/office/drawing/2014/main" id="{4ED996B2-94D6-399B-029D-3CBFDD032F35}"/>
              </a:ext>
            </a:extLst>
          </p:cNvPr>
          <p:cNvGraphicFramePr>
            <a:graphicFrameLocks noGrp="1"/>
          </p:cNvGraphicFramePr>
          <p:nvPr/>
        </p:nvGraphicFramePr>
        <p:xfrm>
          <a:off x="682389" y="1018498"/>
          <a:ext cx="10426889" cy="5661554"/>
        </p:xfrm>
        <a:graphic>
          <a:graphicData uri="http://schemas.openxmlformats.org/drawingml/2006/table">
            <a:tbl>
              <a:tblPr firstRow="1" bandRow="1">
                <a:tableStyleId>{5C22544A-7EE6-4342-B048-85BDC9FD1C3A}</a:tableStyleId>
              </a:tblPr>
              <a:tblGrid>
                <a:gridCol w="1758401">
                  <a:extLst>
                    <a:ext uri="{9D8B030D-6E8A-4147-A177-3AD203B41FA5}">
                      <a16:colId xmlns:a16="http://schemas.microsoft.com/office/drawing/2014/main" val="437234257"/>
                    </a:ext>
                  </a:extLst>
                </a:gridCol>
                <a:gridCol w="1484479">
                  <a:extLst>
                    <a:ext uri="{9D8B030D-6E8A-4147-A177-3AD203B41FA5}">
                      <a16:colId xmlns:a16="http://schemas.microsoft.com/office/drawing/2014/main" val="3464066248"/>
                    </a:ext>
                  </a:extLst>
                </a:gridCol>
                <a:gridCol w="2049995">
                  <a:extLst>
                    <a:ext uri="{9D8B030D-6E8A-4147-A177-3AD203B41FA5}">
                      <a16:colId xmlns:a16="http://schemas.microsoft.com/office/drawing/2014/main" val="4040415896"/>
                    </a:ext>
                  </a:extLst>
                </a:gridCol>
                <a:gridCol w="5134014">
                  <a:extLst>
                    <a:ext uri="{9D8B030D-6E8A-4147-A177-3AD203B41FA5}">
                      <a16:colId xmlns:a16="http://schemas.microsoft.com/office/drawing/2014/main" val="3152757902"/>
                    </a:ext>
                  </a:extLst>
                </a:gridCol>
              </a:tblGrid>
              <a:tr h="1198880">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Comments</a:t>
                      </a:r>
                    </a:p>
                  </a:txBody>
                  <a:tcPr marL="60960" marR="60960" marT="30480" marB="30480"/>
                </a:tc>
                <a:extLst>
                  <a:ext uri="{0D108BD9-81ED-4DB2-BD59-A6C34878D82A}">
                    <a16:rowId xmlns:a16="http://schemas.microsoft.com/office/drawing/2014/main" val="3059776598"/>
                  </a:ext>
                </a:extLst>
              </a:tr>
              <a:tr h="881495">
                <a:tc>
                  <a:txBody>
                    <a:bodyPr/>
                    <a:lstStyle/>
                    <a:p>
                      <a:r>
                        <a:rPr lang="en-US" sz="1200"/>
                        <a:t>Executive Order 39</a:t>
                      </a:r>
                    </a:p>
                    <a:p>
                      <a:r>
                        <a:rPr lang="en-US" sz="1200"/>
                        <a:t>Permitting / Approvals /</a:t>
                      </a:r>
                    </a:p>
                    <a:p>
                      <a:r>
                        <a:rPr lang="en-US" sz="1200"/>
                        <a:t>Certifications - VPT</a:t>
                      </a:r>
                    </a:p>
                    <a:p>
                      <a:r>
                        <a:rPr lang="en-US" sz="1200"/>
                        <a:t>More than 15 days Wait</a:t>
                      </a:r>
                    </a:p>
                  </a:txBody>
                  <a:tcPr marL="60960" marR="60960" marT="30480" marB="30480"/>
                </a:tc>
                <a:tc>
                  <a:txBody>
                    <a:bodyPr/>
                    <a:lstStyle/>
                    <a:p>
                      <a:r>
                        <a:rPr lang="en-US" sz="1200"/>
                        <a:t>N/A</a:t>
                      </a:r>
                    </a:p>
                  </a:txBody>
                  <a:tcPr marL="60960" marR="60960" marT="30480" marB="30480"/>
                </a:tc>
                <a:tc>
                  <a:txBody>
                    <a:bodyPr/>
                    <a:lstStyle/>
                    <a:p>
                      <a:r>
                        <a:rPr lang="en-US" sz="1200" b="0"/>
                        <a:t>Ongoing</a:t>
                      </a:r>
                    </a:p>
                  </a:txBody>
                  <a:tcPr marL="60960" marR="60960" marT="30480" marB="30480"/>
                </a:tc>
                <a:tc>
                  <a:txBody>
                    <a:bodyPr/>
                    <a:lstStyle/>
                    <a:p>
                      <a:r>
                        <a:rPr lang="en-US" sz="1200"/>
                        <a:t>Motor Vehicle Safety Inspection Program (MVIP)</a:t>
                      </a:r>
                    </a:p>
                    <a:p>
                      <a:r>
                        <a:rPr lang="en-US" sz="1200"/>
                        <a:t>Station Appointments – Approvals – Reducing Time from process </a:t>
                      </a:r>
                    </a:p>
                    <a:p>
                      <a:r>
                        <a:rPr lang="en-US" sz="1200"/>
                        <a:t>Inspector Certifications – Same</a:t>
                      </a:r>
                    </a:p>
                    <a:p>
                      <a:r>
                        <a:rPr lang="en-US" sz="1200"/>
                        <a:t>Virginia Permit Transparency or other Dashboard (VITA, IT Division)</a:t>
                      </a:r>
                    </a:p>
                  </a:txBody>
                  <a:tcPr marL="60960" marR="60960" marT="30480" marB="30480"/>
                </a:tc>
                <a:extLst>
                  <a:ext uri="{0D108BD9-81ED-4DB2-BD59-A6C34878D82A}">
                    <a16:rowId xmlns:a16="http://schemas.microsoft.com/office/drawing/2014/main" val="859859344"/>
                  </a:ext>
                </a:extLst>
              </a:tr>
              <a:tr h="1145945">
                <a:tc>
                  <a:txBody>
                    <a:bodyPr/>
                    <a:lstStyle/>
                    <a:p>
                      <a:endParaRPr lang="en-US" sz="1200"/>
                    </a:p>
                  </a:txBody>
                  <a:tcPr marL="60960" marR="60960" marT="30480" marB="30480"/>
                </a:tc>
                <a:tc>
                  <a:txBody>
                    <a:bodyPr/>
                    <a:lstStyle/>
                    <a:p>
                      <a:endParaRPr lang="en-US" sz="1200"/>
                    </a:p>
                  </a:txBody>
                  <a:tcPr marL="60960" marR="60960" marT="30480" marB="30480"/>
                </a:tc>
                <a:tc>
                  <a:txBody>
                    <a:bodyPr/>
                    <a:lstStyle/>
                    <a:p>
                      <a:endParaRPr lang="en-US" sz="1200"/>
                    </a:p>
                  </a:txBody>
                  <a:tcPr marL="60960" marR="60960" marT="30480" marB="30480"/>
                </a:tc>
                <a:tc>
                  <a:txBody>
                    <a:bodyPr/>
                    <a:lstStyle/>
                    <a:p>
                      <a:pPr algn="just"/>
                      <a:endParaRPr lang="en-US" sz="1200"/>
                    </a:p>
                  </a:txBody>
                  <a:tcPr marL="60960" marR="60960" marT="30480" marB="30480"/>
                </a:tc>
                <a:extLst>
                  <a:ext uri="{0D108BD9-81ED-4DB2-BD59-A6C34878D82A}">
                    <a16:rowId xmlns:a16="http://schemas.microsoft.com/office/drawing/2014/main" val="1546515751"/>
                  </a:ext>
                </a:extLst>
              </a:tr>
              <a:tr h="881495">
                <a:tc>
                  <a:txBody>
                    <a:bodyPr/>
                    <a:lstStyle/>
                    <a:p>
                      <a:endParaRPr lang="en-US" sz="1200"/>
                    </a:p>
                  </a:txBody>
                  <a:tcPr marL="60960" marR="60960" marT="30480" marB="30480"/>
                </a:tc>
                <a:tc>
                  <a:txBody>
                    <a:bodyPr/>
                    <a:lstStyle/>
                    <a:p>
                      <a:endParaRPr lang="en-US" sz="1200"/>
                    </a:p>
                  </a:txBody>
                  <a:tcPr marL="60960" marR="60960" marT="30480" marB="30480"/>
                </a:tc>
                <a:tc>
                  <a:txBody>
                    <a:bodyPr/>
                    <a:lstStyle/>
                    <a:p>
                      <a:endParaRPr lang="en-US" sz="1200"/>
                    </a:p>
                  </a:txBody>
                  <a:tcPr marL="60960" marR="60960" marT="30480" marB="30480"/>
                </a:tc>
                <a:tc>
                  <a:txBody>
                    <a:bodyPr/>
                    <a:lstStyle/>
                    <a:p>
                      <a:endParaRPr lang="en-US" sz="1200" b="1"/>
                    </a:p>
                  </a:txBody>
                  <a:tcPr marL="60960" marR="60960" marT="30480" marB="30480"/>
                </a:tc>
                <a:extLst>
                  <a:ext uri="{0D108BD9-81ED-4DB2-BD59-A6C34878D82A}">
                    <a16:rowId xmlns:a16="http://schemas.microsoft.com/office/drawing/2014/main" val="3530682689"/>
                  </a:ext>
                </a:extLst>
              </a:tr>
              <a:tr h="1533419">
                <a:tc>
                  <a:txBody>
                    <a:bodyPr/>
                    <a:lstStyle/>
                    <a:p>
                      <a:endParaRPr lang="en-US" sz="1200"/>
                    </a:p>
                  </a:txBody>
                  <a:tcPr marL="60960" marR="60960" marT="30480" marB="30480"/>
                </a:tc>
                <a:tc>
                  <a:txBody>
                    <a:bodyPr/>
                    <a:lstStyle/>
                    <a:p>
                      <a:endParaRPr lang="en-US" sz="1200"/>
                    </a:p>
                  </a:txBody>
                  <a:tcPr marL="60960" marR="60960" marT="30480" marB="30480"/>
                </a:tc>
                <a:tc>
                  <a:txBody>
                    <a:bodyPr/>
                    <a:lstStyle/>
                    <a:p>
                      <a:endParaRPr lang="en-US" sz="1200"/>
                    </a:p>
                  </a:txBody>
                  <a:tcPr marL="60960" marR="60960" marT="30480" marB="30480"/>
                </a:tc>
                <a:tc>
                  <a:txBody>
                    <a:bodyPr/>
                    <a:lstStyle/>
                    <a:p>
                      <a:endParaRPr lang="en-US" sz="1200"/>
                    </a:p>
                  </a:txBody>
                  <a:tcPr marL="60960" marR="60960" marT="30480" marB="30480"/>
                </a:tc>
                <a:extLst>
                  <a:ext uri="{0D108BD9-81ED-4DB2-BD59-A6C34878D82A}">
                    <a16:rowId xmlns:a16="http://schemas.microsoft.com/office/drawing/2014/main" val="1889870051"/>
                  </a:ext>
                </a:extLst>
              </a:tr>
            </a:tbl>
          </a:graphicData>
        </a:graphic>
      </p:graphicFrame>
      <p:pic>
        <p:nvPicPr>
          <p:cNvPr id="6" name="Picture 5" descr="ODGA Logo">
            <a:extLst>
              <a:ext uri="{FF2B5EF4-FFF2-40B4-BE49-F238E27FC236}">
                <a16:creationId xmlns:a16="http://schemas.microsoft.com/office/drawing/2014/main" id="{D7FF088A-97D8-4CCF-8FDE-56A70FBB7ECF}"/>
              </a:ext>
            </a:extLst>
          </p:cNvPr>
          <p:cNvPicPr>
            <a:picLocks noChangeAspect="1"/>
          </p:cNvPicPr>
          <p:nvPr/>
        </p:nvPicPr>
        <p:blipFill>
          <a:blip r:embed="rId3"/>
          <a:stretch>
            <a:fillRect/>
          </a:stretch>
        </p:blipFill>
        <p:spPr>
          <a:xfrm>
            <a:off x="474012" y="340066"/>
            <a:ext cx="1455617" cy="678432"/>
          </a:xfrm>
          <a:prstGeom prst="rect">
            <a:avLst/>
          </a:prstGeom>
        </p:spPr>
      </p:pic>
    </p:spTree>
    <p:extLst>
      <p:ext uri="{BB962C8B-B14F-4D97-AF65-F5344CB8AC3E}">
        <p14:creationId xmlns:p14="http://schemas.microsoft.com/office/powerpoint/2010/main" val="168597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D842-1AFE-B481-43D9-2FE69D3965EB}"/>
              </a:ext>
            </a:extLst>
          </p:cNvPr>
          <p:cNvSpPr>
            <a:spLocks noGrp="1"/>
          </p:cNvSpPr>
          <p:nvPr>
            <p:ph type="title"/>
          </p:nvPr>
        </p:nvSpPr>
        <p:spPr>
          <a:xfrm>
            <a:off x="839788" y="555812"/>
            <a:ext cx="3932237" cy="1600200"/>
          </a:xfrm>
        </p:spPr>
        <p:txBody>
          <a:bodyPr>
            <a:normAutofit/>
          </a:bodyPr>
          <a:lstStyle/>
          <a:p>
            <a:r>
              <a:rPr lang="en-US" sz="4400"/>
              <a:t>Executive Data Board</a:t>
            </a:r>
          </a:p>
        </p:txBody>
      </p:sp>
      <p:sp>
        <p:nvSpPr>
          <p:cNvPr id="6" name="Rectangle 5" descr="Dark Blue box with the following tax: &quot;Purpose&#10;Drive the Commonwealth’s data-driven policy goals and objectives at their respective agencies in partnership with the Office of Data Governance and Analytics&quot;&#10;">
            <a:extLst>
              <a:ext uri="{FF2B5EF4-FFF2-40B4-BE49-F238E27FC236}">
                <a16:creationId xmlns:a16="http://schemas.microsoft.com/office/drawing/2014/main" id="{CC4B17CB-09C1-E358-2CFE-9A487F65320B}"/>
              </a:ext>
            </a:extLst>
          </p:cNvPr>
          <p:cNvSpPr/>
          <p:nvPr/>
        </p:nvSpPr>
        <p:spPr>
          <a:xfrm>
            <a:off x="839788" y="2350408"/>
            <a:ext cx="3932237" cy="3171851"/>
          </a:xfrm>
          <a:prstGeom prst="rect">
            <a:avLst/>
          </a:prstGeom>
          <a:solidFill>
            <a:srgbClr val="075A8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 Placeholder 3">
            <a:extLst>
              <a:ext uri="{FF2B5EF4-FFF2-40B4-BE49-F238E27FC236}">
                <a16:creationId xmlns:a16="http://schemas.microsoft.com/office/drawing/2014/main" id="{F855CC21-67A6-49BD-AA5F-5846BD841519}"/>
              </a:ext>
            </a:extLst>
          </p:cNvPr>
          <p:cNvSpPr>
            <a:spLocks noGrp="1"/>
          </p:cNvSpPr>
          <p:nvPr>
            <p:ph type="body" sz="half" idx="2"/>
          </p:nvPr>
        </p:nvSpPr>
        <p:spPr>
          <a:xfrm>
            <a:off x="839788" y="2350408"/>
            <a:ext cx="3932237" cy="3811588"/>
          </a:xfrm>
        </p:spPr>
        <p:txBody>
          <a:bodyPr>
            <a:normAutofit/>
          </a:bodyPr>
          <a:lstStyle/>
          <a:p>
            <a:r>
              <a:rPr lang="en-US" sz="2500" b="1">
                <a:solidFill>
                  <a:schemeClr val="bg1"/>
                </a:solidFill>
              </a:rPr>
              <a:t>Purpose</a:t>
            </a:r>
          </a:p>
          <a:p>
            <a:r>
              <a:rPr lang="en-US" sz="2400">
                <a:solidFill>
                  <a:schemeClr val="bg1"/>
                </a:solidFill>
              </a:rPr>
              <a:t>Drive the Commonwealth’s </a:t>
            </a:r>
            <a:r>
              <a:rPr lang="en-US" sz="2400" b="1" u="sng">
                <a:solidFill>
                  <a:schemeClr val="bg1"/>
                </a:solidFill>
              </a:rPr>
              <a:t>data-driven policy goals </a:t>
            </a:r>
            <a:r>
              <a:rPr lang="en-US" sz="2400">
                <a:solidFill>
                  <a:schemeClr val="bg1"/>
                </a:solidFill>
              </a:rPr>
              <a:t>and objectives at their respective agencies in partnership with the Office of Data Governance and Analytics</a:t>
            </a:r>
          </a:p>
        </p:txBody>
      </p:sp>
      <p:sp>
        <p:nvSpPr>
          <p:cNvPr id="3" name="Content Placeholder 2">
            <a:extLst>
              <a:ext uri="{FF2B5EF4-FFF2-40B4-BE49-F238E27FC236}">
                <a16:creationId xmlns:a16="http://schemas.microsoft.com/office/drawing/2014/main" id="{FCBF8BD0-4DF6-50DD-6A1F-80201241EFC2}"/>
              </a:ext>
            </a:extLst>
          </p:cNvPr>
          <p:cNvSpPr>
            <a:spLocks noGrp="1"/>
          </p:cNvSpPr>
          <p:nvPr>
            <p:ph idx="1"/>
          </p:nvPr>
        </p:nvSpPr>
        <p:spPr>
          <a:xfrm>
            <a:off x="5192153" y="1099764"/>
            <a:ext cx="5637212" cy="4873625"/>
          </a:xfrm>
        </p:spPr>
        <p:txBody>
          <a:bodyPr>
            <a:normAutofit fontScale="77500" lnSpcReduction="20000"/>
          </a:bodyPr>
          <a:lstStyle/>
          <a:p>
            <a:pPr algn="l" rtl="0" fontAlgn="base">
              <a:buFont typeface="Arial" panose="020B0604020202020204" pitchFamily="34" charset="0"/>
              <a:buChar char="•"/>
            </a:pPr>
            <a:r>
              <a:rPr lang="en-US" sz="2900" b="1" i="0" u="none" strike="noStrike">
                <a:solidFill>
                  <a:schemeClr val="accent1"/>
                </a:solidFill>
                <a:effectLst/>
              </a:rPr>
              <a:t>Translate</a:t>
            </a:r>
            <a:r>
              <a:rPr lang="en-US" sz="2900" i="0" u="none" strike="noStrike">
                <a:solidFill>
                  <a:srgbClr val="49443D"/>
                </a:solidFill>
                <a:effectLst/>
              </a:rPr>
              <a:t> the Commonwealth's data-driven policy goals and objectives into performance targets at their respective agencies.</a:t>
            </a:r>
            <a:r>
              <a:rPr lang="en-US" sz="2900" i="0">
                <a:solidFill>
                  <a:srgbClr val="49443D"/>
                </a:solidFill>
                <a:effectLst/>
              </a:rPr>
              <a:t>​</a:t>
            </a:r>
          </a:p>
          <a:p>
            <a:pPr algn="l" rtl="0" fontAlgn="base">
              <a:buFont typeface="Arial" panose="020B0604020202020204" pitchFamily="34" charset="0"/>
              <a:buChar char="•"/>
            </a:pPr>
            <a:r>
              <a:rPr lang="en-US" sz="2900" b="1" i="0" u="none" strike="noStrike">
                <a:solidFill>
                  <a:schemeClr val="accent1"/>
                </a:solidFill>
                <a:effectLst/>
              </a:rPr>
              <a:t>Allocate</a:t>
            </a:r>
            <a:r>
              <a:rPr lang="en-US" sz="2900" i="0" u="none" strike="noStrike">
                <a:solidFill>
                  <a:srgbClr val="49443D"/>
                </a:solidFill>
                <a:effectLst/>
              </a:rPr>
              <a:t> appropriate resources at their respective agencies to support data governance, sharing, and analytics initiatives.</a:t>
            </a:r>
            <a:r>
              <a:rPr lang="en-US" sz="2900" i="0">
                <a:solidFill>
                  <a:srgbClr val="49443D"/>
                </a:solidFill>
                <a:effectLst/>
              </a:rPr>
              <a:t>​</a:t>
            </a:r>
          </a:p>
          <a:p>
            <a:pPr algn="l" rtl="0" fontAlgn="base">
              <a:buFont typeface="Arial" panose="020B0604020202020204" pitchFamily="34" charset="0"/>
              <a:buChar char="•"/>
            </a:pPr>
            <a:r>
              <a:rPr lang="en-US" sz="2900" b="1" i="0" u="none" strike="noStrike">
                <a:solidFill>
                  <a:schemeClr val="accent1"/>
                </a:solidFill>
                <a:effectLst/>
              </a:rPr>
              <a:t>Provide</a:t>
            </a:r>
            <a:r>
              <a:rPr lang="en-US" sz="2900" i="0" u="none" strike="noStrike">
                <a:solidFill>
                  <a:srgbClr val="49443D"/>
                </a:solidFill>
                <a:effectLst/>
              </a:rPr>
              <a:t> any reports to the Office of Data Governance and Analytics regarding their respective agencies' data analytics work and implementation of recommendations.</a:t>
            </a:r>
            <a:r>
              <a:rPr lang="en-US" sz="2900" i="0">
                <a:solidFill>
                  <a:srgbClr val="49443D"/>
                </a:solidFill>
                <a:effectLst/>
              </a:rPr>
              <a:t>​</a:t>
            </a:r>
          </a:p>
          <a:p>
            <a:pPr marL="0" indent="0" algn="l" rtl="0" fontAlgn="base">
              <a:buNone/>
            </a:pPr>
            <a:r>
              <a:rPr lang="en-US" sz="2300" i="1" u="none" strike="noStrike">
                <a:solidFill>
                  <a:srgbClr val="49443D"/>
                </a:solidFill>
                <a:effectLst/>
              </a:rPr>
              <a:t>Related legislation: https://lis.virginia.gov/cgi-bin/legp604.exe?212+ful+CHAP0314 </a:t>
            </a:r>
            <a:endParaRPr lang="en-US" sz="2300" i="0">
              <a:solidFill>
                <a:srgbClr val="49443D"/>
              </a:solidFill>
              <a:effectLst/>
            </a:endParaRPr>
          </a:p>
          <a:p>
            <a:pPr marL="0" indent="0">
              <a:buNone/>
            </a:pPr>
            <a:endParaRPr lang="en-US"/>
          </a:p>
        </p:txBody>
      </p:sp>
    </p:spTree>
    <p:extLst>
      <p:ext uri="{BB962C8B-B14F-4D97-AF65-F5344CB8AC3E}">
        <p14:creationId xmlns:p14="http://schemas.microsoft.com/office/powerpoint/2010/main" val="57152635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929629" y="301424"/>
            <a:ext cx="10482515" cy="9814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7" b="0" i="0" u="none" strike="noStrike" kern="1200" cap="none" spc="0" normalizeH="0" baseline="0" noProof="0">
                <a:ln>
                  <a:noFill/>
                </a:ln>
                <a:solidFill>
                  <a:srgbClr val="173055"/>
                </a:solidFill>
                <a:effectLst/>
                <a:uLnTx/>
                <a:uFillTx/>
                <a:latin typeface="Montserrat Extra-Bold"/>
                <a:ea typeface="+mn-ea"/>
                <a:cs typeface="+mn-cs"/>
              </a:rPr>
              <a:t>VEC Data Analytics Projects</a:t>
            </a:r>
          </a:p>
          <a:p>
            <a:pPr marL="0" marR="0" lvl="0" indent="0" algn="l" defTabSz="914400" rtl="0" eaLnBrk="1" fontAlgn="auto" latinLnBrk="0" hangingPunct="1">
              <a:lnSpc>
                <a:spcPts val="4016"/>
              </a:lnSpc>
              <a:spcBef>
                <a:spcPct val="0"/>
              </a:spcBef>
              <a:spcAft>
                <a:spcPts val="0"/>
              </a:spcAft>
              <a:buClrTx/>
              <a:buSzTx/>
              <a:buFontTx/>
              <a:buNone/>
              <a:tabLst/>
              <a:defRPr/>
            </a:pPr>
            <a:endParaRPr kumimoji="0" lang="en-US" sz="2867" b="0" i="0" u="none" strike="noStrike" kern="1200" cap="none" spc="0" normalizeH="0" baseline="0" noProof="0">
              <a:ln>
                <a:noFill/>
              </a:ln>
              <a:solidFill>
                <a:srgbClr val="173055"/>
              </a:solidFill>
              <a:effectLst/>
              <a:uLnTx/>
              <a:uFillTx/>
              <a:latin typeface="Montserrat Extra-Bold"/>
              <a:ea typeface="+mn-ea"/>
              <a:cs typeface="+mn-cs"/>
            </a:endParaRPr>
          </a:p>
        </p:txBody>
      </p:sp>
      <p:graphicFrame>
        <p:nvGraphicFramePr>
          <p:cNvPr id="12" name="Table 12">
            <a:extLst>
              <a:ext uri="{FF2B5EF4-FFF2-40B4-BE49-F238E27FC236}">
                <a16:creationId xmlns:a16="http://schemas.microsoft.com/office/drawing/2014/main" id="{CE38F626-6FEB-46F1-0650-A7E639096013}"/>
              </a:ext>
            </a:extLst>
          </p:cNvPr>
          <p:cNvGraphicFramePr>
            <a:graphicFrameLocks noGrp="1"/>
          </p:cNvGraphicFramePr>
          <p:nvPr>
            <p:extLst>
              <p:ext uri="{D42A27DB-BD31-4B8C-83A1-F6EECF244321}">
                <p14:modId xmlns:p14="http://schemas.microsoft.com/office/powerpoint/2010/main" val="361259676"/>
              </p:ext>
            </p:extLst>
          </p:nvPr>
        </p:nvGraphicFramePr>
        <p:xfrm>
          <a:off x="759094" y="955304"/>
          <a:ext cx="10673812" cy="5151120"/>
        </p:xfrm>
        <a:graphic>
          <a:graphicData uri="http://schemas.openxmlformats.org/drawingml/2006/table">
            <a:tbl>
              <a:tblPr firstRow="1" bandRow="1">
                <a:tableStyleId>{5C22544A-7EE6-4342-B048-85BDC9FD1C3A}</a:tableStyleId>
              </a:tblPr>
              <a:tblGrid>
                <a:gridCol w="2668453">
                  <a:extLst>
                    <a:ext uri="{9D8B030D-6E8A-4147-A177-3AD203B41FA5}">
                      <a16:colId xmlns:a16="http://schemas.microsoft.com/office/drawing/2014/main" val="437234257"/>
                    </a:ext>
                  </a:extLst>
                </a:gridCol>
                <a:gridCol w="2668453">
                  <a:extLst>
                    <a:ext uri="{9D8B030D-6E8A-4147-A177-3AD203B41FA5}">
                      <a16:colId xmlns:a16="http://schemas.microsoft.com/office/drawing/2014/main" val="3464066248"/>
                    </a:ext>
                  </a:extLst>
                </a:gridCol>
                <a:gridCol w="2668453">
                  <a:extLst>
                    <a:ext uri="{9D8B030D-6E8A-4147-A177-3AD203B41FA5}">
                      <a16:colId xmlns:a16="http://schemas.microsoft.com/office/drawing/2014/main" val="4040415896"/>
                    </a:ext>
                  </a:extLst>
                </a:gridCol>
                <a:gridCol w="2668453">
                  <a:extLst>
                    <a:ext uri="{9D8B030D-6E8A-4147-A177-3AD203B41FA5}">
                      <a16:colId xmlns:a16="http://schemas.microsoft.com/office/drawing/2014/main" val="3152757902"/>
                    </a:ext>
                  </a:extLst>
                </a:gridCol>
              </a:tblGrid>
              <a:tr h="629920">
                <a:tc>
                  <a:txBody>
                    <a:bodyPr/>
                    <a:lstStyle/>
                    <a:p>
                      <a:r>
                        <a:rPr lang="en-US" sz="1900"/>
                        <a:t>Project Name </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Description</a:t>
                      </a:r>
                    </a:p>
                    <a:p>
                      <a:pPr lvl="0">
                        <a:buNone/>
                      </a:pPr>
                      <a:endParaRPr lang="en-US" sz="1900"/>
                    </a:p>
                  </a:txBody>
                  <a:tcPr marL="60960" marR="60960" marT="30480" marB="30480"/>
                </a:tc>
                <a:extLst>
                  <a:ext uri="{0D108BD9-81ED-4DB2-BD59-A6C34878D82A}">
                    <a16:rowId xmlns:a16="http://schemas.microsoft.com/office/drawing/2014/main" val="3059776598"/>
                  </a:ext>
                </a:extLst>
              </a:tr>
              <a:tr h="792480">
                <a:tc>
                  <a:txBody>
                    <a:bodyPr/>
                    <a:lstStyle/>
                    <a:p>
                      <a:pPr lvl="0" algn="ctr">
                        <a:buNone/>
                      </a:pPr>
                      <a:r>
                        <a:rPr lang="en-US" sz="1600" b="1"/>
                        <a:t>Employee Relations Dashboard – HR Data</a:t>
                      </a:r>
                      <a:r>
                        <a:rPr lang="en-US" sz="1200" b="1" i="0" u="none" strike="noStrike" noProof="0">
                          <a:solidFill>
                            <a:srgbClr val="000000"/>
                          </a:solidFill>
                          <a:latin typeface="Aptos Display"/>
                        </a:rPr>
                        <a:t>.</a:t>
                      </a:r>
                      <a:endParaRPr lang="en-US" sz="1200" b="1"/>
                    </a:p>
                  </a:txBody>
                  <a:tcPr marL="60960" marR="60960" marT="30480" marB="30480" anchor="ctr"/>
                </a:tc>
                <a:tc>
                  <a:txBody>
                    <a:bodyPr/>
                    <a:lstStyle/>
                    <a:p>
                      <a:pPr algn="ctr"/>
                      <a:r>
                        <a:rPr lang="en-US" sz="2400" b="1"/>
                        <a:t>6/6/2025</a:t>
                      </a:r>
                    </a:p>
                  </a:txBody>
                  <a:tcPr marL="60960" marR="60960" marT="30480" marB="30480" anchor="ctr"/>
                </a:tc>
                <a:tc>
                  <a:txBody>
                    <a:bodyPr/>
                    <a:lstStyle/>
                    <a:p>
                      <a:pPr algn="ctr"/>
                      <a:r>
                        <a:rPr lang="en-US" sz="3200" b="1"/>
                        <a:t>Finished</a:t>
                      </a:r>
                    </a:p>
                  </a:txBody>
                  <a:tcPr marL="60960" marR="60960" marT="30480" marB="30480" anchor="ctr"/>
                </a:tc>
                <a:tc>
                  <a:txBody>
                    <a:bodyPr/>
                    <a:lstStyle/>
                    <a:p>
                      <a:pPr lvl="0">
                        <a:buNone/>
                      </a:pPr>
                      <a:r>
                        <a:rPr lang="en-US" sz="1200" b="0" i="0" u="none" strike="noStrike" noProof="0">
                          <a:solidFill>
                            <a:srgbClr val="000000"/>
                          </a:solidFill>
                          <a:latin typeface="Calibri"/>
                        </a:rPr>
                        <a:t> Tracks th</a:t>
                      </a:r>
                      <a:r>
                        <a:rPr lang="en-US" sz="1200" b="0" i="0" u="none" strike="noStrike" kern="1200" noProof="0">
                          <a:solidFill>
                            <a:srgbClr val="000000"/>
                          </a:solidFill>
                          <a:latin typeface="Calibri"/>
                          <a:ea typeface="+mn-ea"/>
                          <a:cs typeface="+mn-cs"/>
                        </a:rPr>
                        <a:t>e types of concerns raised/addressed, what has been addressed, number of grievances, ADA, </a:t>
                      </a:r>
                      <a:r>
                        <a:rPr lang="en-US" sz="1200" b="0" i="0" u="none" strike="noStrike" kern="1200" noProof="0" err="1">
                          <a:solidFill>
                            <a:srgbClr val="000000"/>
                          </a:solidFill>
                          <a:latin typeface="Calibri"/>
                          <a:ea typeface="+mn-ea"/>
                          <a:cs typeface="+mn-cs"/>
                        </a:rPr>
                        <a:t>etc</a:t>
                      </a:r>
                      <a:endParaRPr lang="en-US" sz="1200" b="0" i="0" u="none" strike="noStrike" kern="1200" err="1">
                        <a:solidFill>
                          <a:srgbClr val="000000"/>
                        </a:solidFill>
                        <a:latin typeface="Calibri"/>
                        <a:ea typeface="+mn-ea"/>
                        <a:cs typeface="+mn-cs"/>
                      </a:endParaRPr>
                    </a:p>
                  </a:txBody>
                  <a:tcPr marL="60960" marR="60960" marT="30480" marB="30480"/>
                </a:tc>
                <a:extLst>
                  <a:ext uri="{0D108BD9-81ED-4DB2-BD59-A6C34878D82A}">
                    <a16:rowId xmlns:a16="http://schemas.microsoft.com/office/drawing/2014/main" val="859859344"/>
                  </a:ext>
                </a:extLst>
              </a:tr>
              <a:tr h="792480">
                <a:tc>
                  <a:txBody>
                    <a:bodyPr/>
                    <a:lstStyle/>
                    <a:p>
                      <a:pPr algn="ctr"/>
                      <a:r>
                        <a:rPr lang="en-US" sz="1600" b="1"/>
                        <a:t>Delinquent Accounts Dashboard</a:t>
                      </a:r>
                    </a:p>
                  </a:txBody>
                  <a:tcPr marL="60960" marR="60960" marT="30480" marB="30480" anchor="ctr"/>
                </a:tc>
                <a:tc>
                  <a:txBody>
                    <a:bodyPr/>
                    <a:lstStyle/>
                    <a:p>
                      <a:pPr algn="ctr"/>
                      <a:r>
                        <a:rPr lang="en-US" sz="2400" b="1"/>
                        <a:t>8/15/2025</a:t>
                      </a:r>
                    </a:p>
                  </a:txBody>
                  <a:tcPr marL="60960" marR="60960" marT="30480" marB="30480" anchor="ctr"/>
                </a:tc>
                <a:tc>
                  <a:txBody>
                    <a:bodyPr/>
                    <a:lstStyle/>
                    <a:p>
                      <a:pPr algn="ctr"/>
                      <a:r>
                        <a:rPr lang="en-US" sz="3200" b="1" kern="1200">
                          <a:solidFill>
                            <a:schemeClr val="dk1"/>
                          </a:solidFill>
                          <a:latin typeface="+mn-lt"/>
                          <a:ea typeface="+mn-ea"/>
                          <a:cs typeface="+mn-cs"/>
                        </a:rPr>
                        <a:t>Finished</a:t>
                      </a:r>
                    </a:p>
                  </a:txBody>
                  <a:tcPr marL="60960" marR="60960" marT="30480" marB="30480" anchor="ctr"/>
                </a:tc>
                <a:tc>
                  <a:txBody>
                    <a:bodyPr/>
                    <a:lstStyle/>
                    <a:p>
                      <a:r>
                        <a:rPr lang="en-US" sz="1200"/>
                        <a:t>Tracks Total Balance for all Active and Inactive Accounts by week. Helps observe total recovered by agency on week-to-week basis</a:t>
                      </a:r>
                    </a:p>
                  </a:txBody>
                  <a:tcPr marL="60960" marR="60960" marT="30480" marB="30480"/>
                </a:tc>
                <a:extLst>
                  <a:ext uri="{0D108BD9-81ED-4DB2-BD59-A6C34878D82A}">
                    <a16:rowId xmlns:a16="http://schemas.microsoft.com/office/drawing/2014/main" val="2245107279"/>
                  </a:ext>
                </a:extLst>
              </a:tr>
              <a:tr h="609600">
                <a:tc>
                  <a:txBody>
                    <a:bodyPr/>
                    <a:lstStyle/>
                    <a:p>
                      <a:pPr algn="ctr"/>
                      <a:r>
                        <a:rPr lang="en-US" sz="1600" b="1"/>
                        <a:t>VEC CHAT BOT</a:t>
                      </a:r>
                    </a:p>
                  </a:txBody>
                  <a:tcPr marL="60960" marR="60960" marT="30480" marB="30480" anchor="ctr"/>
                </a:tc>
                <a:tc>
                  <a:txBody>
                    <a:bodyPr/>
                    <a:lstStyle/>
                    <a:p>
                      <a:pPr algn="ctr"/>
                      <a:r>
                        <a:rPr lang="en-US" sz="2400" b="1"/>
                        <a:t>12/31/2025</a:t>
                      </a:r>
                    </a:p>
                  </a:txBody>
                  <a:tcPr marL="60960" marR="60960" marT="30480" marB="30480" anchor="ctr"/>
                </a:tc>
                <a:tc>
                  <a:txBody>
                    <a:bodyPr/>
                    <a:lstStyle/>
                    <a:p>
                      <a:pPr algn="ctr"/>
                      <a:r>
                        <a:rPr lang="en-US" sz="3200" b="1" kern="1200">
                          <a:solidFill>
                            <a:schemeClr val="dk1"/>
                          </a:solidFill>
                          <a:latin typeface="+mn-lt"/>
                          <a:ea typeface="+mn-ea"/>
                          <a:cs typeface="+mn-cs"/>
                        </a:rPr>
                        <a:t>In Progress</a:t>
                      </a:r>
                    </a:p>
                  </a:txBody>
                  <a:tcPr marL="60960" marR="60960" marT="30480" marB="30480" anchor="ctr"/>
                </a:tc>
                <a:tc>
                  <a:txBody>
                    <a:bodyPr/>
                    <a:lstStyle/>
                    <a:p>
                      <a:r>
                        <a:rPr lang="en-US" sz="1200"/>
                        <a:t>Used to assist VEC Customers with commonly asked questions about claims</a:t>
                      </a:r>
                    </a:p>
                  </a:txBody>
                  <a:tcPr marL="60960" marR="60960" marT="30480" marB="30480"/>
                </a:tc>
                <a:extLst>
                  <a:ext uri="{0D108BD9-81ED-4DB2-BD59-A6C34878D82A}">
                    <a16:rowId xmlns:a16="http://schemas.microsoft.com/office/drawing/2014/main" val="1546515751"/>
                  </a:ext>
                </a:extLst>
              </a:tr>
              <a:tr h="548640">
                <a:tc>
                  <a:txBody>
                    <a:bodyPr/>
                    <a:lstStyle/>
                    <a:p>
                      <a:pPr algn="ctr"/>
                      <a:r>
                        <a:rPr lang="en-US" sz="1600" b="1"/>
                        <a:t>VEC SHAREPOINT</a:t>
                      </a:r>
                    </a:p>
                  </a:txBody>
                  <a:tcPr marL="60960" marR="60960" marT="30480" marB="30480" anchor="ctr"/>
                </a:tc>
                <a:tc>
                  <a:txBody>
                    <a:bodyPr/>
                    <a:lstStyle/>
                    <a:p>
                      <a:pPr algn="ctr"/>
                      <a:r>
                        <a:rPr lang="en-US" sz="2400" b="1"/>
                        <a:t>9/15/2025</a:t>
                      </a:r>
                    </a:p>
                  </a:txBody>
                  <a:tcPr marL="60960" marR="60960" marT="30480" marB="30480" anchor="ctr"/>
                </a:tc>
                <a:tc>
                  <a:txBody>
                    <a:bodyPr/>
                    <a:lstStyle/>
                    <a:p>
                      <a:pPr lvl="0" algn="ctr">
                        <a:buNone/>
                      </a:pPr>
                      <a:r>
                        <a:rPr lang="en-US" sz="3200" b="1" kern="1200">
                          <a:solidFill>
                            <a:schemeClr val="dk1"/>
                          </a:solidFill>
                          <a:latin typeface="+mn-lt"/>
                          <a:ea typeface="+mn-ea"/>
                          <a:cs typeface="+mn-cs"/>
                        </a:rPr>
                        <a:t>Finished</a:t>
                      </a:r>
                    </a:p>
                  </a:txBody>
                  <a:tcPr marL="60960" marR="60960" marT="30480" marB="30480" anchor="ctr"/>
                </a:tc>
                <a:tc>
                  <a:txBody>
                    <a:bodyPr/>
                    <a:lstStyle/>
                    <a:p>
                      <a:pPr lvl="0">
                        <a:buNone/>
                      </a:pPr>
                      <a:r>
                        <a:rPr lang="en-US" sz="800" b="0" i="0" u="none" strike="noStrike" noProof="0">
                          <a:solidFill>
                            <a:srgbClr val="000000"/>
                          </a:solidFill>
                          <a:latin typeface="Aptos Display"/>
                        </a:rPr>
                        <a:t>Created content for UI Benefits &amp; Payment Charge Unit, Compliance &amp; Integrity, Fraud, Overpayment, and Appeals processes, streamlining staff access to critical forms and guidance.</a:t>
                      </a:r>
                    </a:p>
                  </a:txBody>
                  <a:tcPr marL="60960" marR="60960" marT="30480" marB="30480"/>
                </a:tc>
                <a:extLst>
                  <a:ext uri="{0D108BD9-81ED-4DB2-BD59-A6C34878D82A}">
                    <a16:rowId xmlns:a16="http://schemas.microsoft.com/office/drawing/2014/main" val="3530682689"/>
                  </a:ext>
                </a:extLst>
              </a:tr>
              <a:tr h="609600">
                <a:tc>
                  <a:txBody>
                    <a:bodyPr/>
                    <a:lstStyle/>
                    <a:p>
                      <a:pPr algn="ctr"/>
                      <a:r>
                        <a:rPr lang="en-US" sz="1600" b="1"/>
                        <a:t>Resiliency Plan</a:t>
                      </a:r>
                    </a:p>
                  </a:txBody>
                  <a:tcPr marL="60960" marR="60960" marT="30480" marB="30480" anchor="ctr"/>
                </a:tc>
                <a:tc>
                  <a:txBody>
                    <a:bodyPr/>
                    <a:lstStyle/>
                    <a:p>
                      <a:pPr algn="ctr"/>
                      <a:r>
                        <a:rPr lang="en-US" sz="2400" b="1"/>
                        <a:t>11/1/2025</a:t>
                      </a:r>
                    </a:p>
                  </a:txBody>
                  <a:tcPr marL="60960" marR="60960" marT="30480" marB="30480" anchor="ctr"/>
                </a:tc>
                <a:tc>
                  <a:txBody>
                    <a:bodyPr/>
                    <a:lstStyle/>
                    <a:p>
                      <a:pPr algn="ctr"/>
                      <a:r>
                        <a:rPr lang="en-US" sz="3200" b="1" kern="1200">
                          <a:solidFill>
                            <a:schemeClr val="dk1"/>
                          </a:solidFill>
                          <a:latin typeface="+mn-lt"/>
                          <a:ea typeface="+mn-ea"/>
                          <a:cs typeface="+mn-cs"/>
                        </a:rPr>
                        <a:t>In Progress</a:t>
                      </a:r>
                    </a:p>
                  </a:txBody>
                  <a:tcPr marL="60960" marR="60960" marT="30480" marB="30480" anchor="ctr"/>
                </a:tc>
                <a:tc>
                  <a:txBody>
                    <a:bodyPr/>
                    <a:lstStyle/>
                    <a:p>
                      <a:r>
                        <a:rPr lang="en-US" sz="1200"/>
                        <a:t>Goal of project is to create a system to detect possible economic concerns and establish plans to address them</a:t>
                      </a:r>
                    </a:p>
                  </a:txBody>
                  <a:tcPr marL="60960" marR="60960" marT="30480" marB="30480"/>
                </a:tc>
                <a:extLst>
                  <a:ext uri="{0D108BD9-81ED-4DB2-BD59-A6C34878D82A}">
                    <a16:rowId xmlns:a16="http://schemas.microsoft.com/office/drawing/2014/main" val="1889870051"/>
                  </a:ext>
                </a:extLst>
              </a:tr>
              <a:tr h="548640">
                <a:tc>
                  <a:txBody>
                    <a:bodyPr/>
                    <a:lstStyle/>
                    <a:p>
                      <a:pPr algn="ctr"/>
                      <a:r>
                        <a:rPr lang="en-US" sz="1600" b="1"/>
                        <a:t>Power BI Federal UI Claims Activity</a:t>
                      </a:r>
                    </a:p>
                  </a:txBody>
                  <a:tcPr marL="60960" marR="60960" marT="30480" marB="30480" anchor="ctr"/>
                </a:tc>
                <a:tc>
                  <a:txBody>
                    <a:bodyPr/>
                    <a:lstStyle/>
                    <a:p>
                      <a:pPr algn="ctr"/>
                      <a:r>
                        <a:rPr lang="en-US" sz="2400" b="1"/>
                        <a:t>4/15/2025</a:t>
                      </a:r>
                    </a:p>
                  </a:txBody>
                  <a:tcPr marL="60960" marR="60960" marT="30480" marB="30480" anchor="ctr"/>
                </a:tc>
                <a:tc>
                  <a:txBody>
                    <a:bodyPr/>
                    <a:lstStyle/>
                    <a:p>
                      <a:pPr algn="ctr"/>
                      <a:r>
                        <a:rPr lang="en-US" sz="3200" b="1" kern="1200">
                          <a:solidFill>
                            <a:schemeClr val="dk1"/>
                          </a:solidFill>
                          <a:latin typeface="+mn-lt"/>
                          <a:ea typeface="+mn-ea"/>
                          <a:cs typeface="+mn-cs"/>
                        </a:rPr>
                        <a:t>Finished</a:t>
                      </a:r>
                    </a:p>
                  </a:txBody>
                  <a:tcPr marL="60960" marR="60960" marT="30480" marB="30480" anchor="ctr"/>
                </a:tc>
                <a:tc>
                  <a:txBody>
                    <a:bodyPr/>
                    <a:lstStyle/>
                    <a:p>
                      <a:pPr lvl="0">
                        <a:buNone/>
                      </a:pPr>
                      <a:r>
                        <a:rPr lang="en-US" sz="1200" b="0" i="0" u="none" strike="noStrike" noProof="0">
                          <a:solidFill>
                            <a:srgbClr val="000000"/>
                          </a:solidFill>
                          <a:latin typeface="Aptos Display"/>
                        </a:rPr>
                        <a:t>UI Claims activity, enabling leadership to perform more thorough trend analysis.</a:t>
                      </a:r>
                    </a:p>
                  </a:txBody>
                  <a:tcPr marL="60960" marR="60960" marT="30480" marB="30480"/>
                </a:tc>
                <a:extLst>
                  <a:ext uri="{0D108BD9-81ED-4DB2-BD59-A6C34878D82A}">
                    <a16:rowId xmlns:a16="http://schemas.microsoft.com/office/drawing/2014/main" val="1633754365"/>
                  </a:ext>
                </a:extLst>
              </a:tr>
              <a:tr h="609600">
                <a:tc>
                  <a:txBody>
                    <a:bodyPr/>
                    <a:lstStyle/>
                    <a:p>
                      <a:pPr algn="ctr"/>
                      <a:r>
                        <a:rPr lang="en-US" sz="1600" b="1"/>
                        <a:t>Appeals Inventory Worksheet</a:t>
                      </a:r>
                    </a:p>
                  </a:txBody>
                  <a:tcPr marL="60960" marR="60960" marT="30480" marB="30480" anchor="ctr"/>
                </a:tc>
                <a:tc>
                  <a:txBody>
                    <a:bodyPr/>
                    <a:lstStyle/>
                    <a:p>
                      <a:pPr algn="ctr"/>
                      <a:r>
                        <a:rPr lang="en-US" sz="2400" b="1"/>
                        <a:t>12/31/2025</a:t>
                      </a:r>
                    </a:p>
                  </a:txBody>
                  <a:tcPr marL="60960" marR="60960" marT="30480" marB="30480" anchor="ctr"/>
                </a:tc>
                <a:tc>
                  <a:txBody>
                    <a:bodyPr/>
                    <a:lstStyle/>
                    <a:p>
                      <a:pPr algn="ctr"/>
                      <a:r>
                        <a:rPr lang="en-US" sz="3200" b="1" kern="1200">
                          <a:solidFill>
                            <a:schemeClr val="dk1"/>
                          </a:solidFill>
                          <a:latin typeface="+mn-lt"/>
                          <a:ea typeface="+mn-ea"/>
                          <a:cs typeface="+mn-cs"/>
                        </a:rPr>
                        <a:t>In Progress</a:t>
                      </a:r>
                    </a:p>
                  </a:txBody>
                  <a:tcPr marL="60960" marR="60960" marT="30480" marB="30480" anchor="ctr"/>
                </a:tc>
                <a:tc>
                  <a:txBody>
                    <a:bodyPr/>
                    <a:lstStyle/>
                    <a:p>
                      <a:r>
                        <a:rPr lang="en-US" sz="1200"/>
                        <a:t>Goal of project is to use historical data to predict new appeal dockets per week</a:t>
                      </a:r>
                    </a:p>
                  </a:txBody>
                  <a:tcPr marL="60960" marR="60960" marT="30480" marB="30480"/>
                </a:tc>
                <a:extLst>
                  <a:ext uri="{0D108BD9-81ED-4DB2-BD59-A6C34878D82A}">
                    <a16:rowId xmlns:a16="http://schemas.microsoft.com/office/drawing/2014/main" val="645747654"/>
                  </a:ext>
                </a:extLst>
              </a:tr>
            </a:tbl>
          </a:graphicData>
        </a:graphic>
      </p:graphicFrame>
      <p:pic>
        <p:nvPicPr>
          <p:cNvPr id="10" name="Picture 9" descr="ODGA Logo">
            <a:extLst>
              <a:ext uri="{FF2B5EF4-FFF2-40B4-BE49-F238E27FC236}">
                <a16:creationId xmlns:a16="http://schemas.microsoft.com/office/drawing/2014/main" id="{D61DC88E-1026-B45B-E698-A0B65A592F4A}"/>
              </a:ext>
            </a:extLst>
          </p:cNvPr>
          <p:cNvPicPr>
            <a:picLocks noChangeAspect="1"/>
          </p:cNvPicPr>
          <p:nvPr/>
        </p:nvPicPr>
        <p:blipFill>
          <a:blip r:embed="rId2"/>
          <a:stretch>
            <a:fillRect/>
          </a:stretch>
        </p:blipFill>
        <p:spPr>
          <a:xfrm>
            <a:off x="393896" y="276872"/>
            <a:ext cx="1455617" cy="678432"/>
          </a:xfrm>
          <a:prstGeom prst="rect">
            <a:avLst/>
          </a:prstGeom>
        </p:spPr>
      </p:pic>
    </p:spTree>
    <p:extLst>
      <p:ext uri="{BB962C8B-B14F-4D97-AF65-F5344CB8AC3E}">
        <p14:creationId xmlns:p14="http://schemas.microsoft.com/office/powerpoint/2010/main" val="125590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D6AC3-BC00-E030-635D-308E791749C5}"/>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B6815B53-194F-7E9E-6030-4DCA10346339}"/>
              </a:ext>
            </a:extLst>
          </p:cNvPr>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7" b="0" i="0" u="none" strike="noStrike" kern="1200" cap="none" spc="0" normalizeH="0" baseline="0" noProof="0">
                <a:ln>
                  <a:noFill/>
                </a:ln>
                <a:solidFill>
                  <a:srgbClr val="173055"/>
                </a:solidFill>
                <a:effectLst/>
                <a:uLnTx/>
                <a:uFillTx/>
                <a:latin typeface="Montserrat Extra-Bold"/>
                <a:ea typeface="+mn-ea"/>
                <a:cs typeface="+mn-cs"/>
              </a:rPr>
              <a:t>VEC Data Analytics Projects pt 2</a:t>
            </a:r>
          </a:p>
        </p:txBody>
      </p:sp>
      <p:graphicFrame>
        <p:nvGraphicFramePr>
          <p:cNvPr id="12" name="Table 12">
            <a:extLst>
              <a:ext uri="{FF2B5EF4-FFF2-40B4-BE49-F238E27FC236}">
                <a16:creationId xmlns:a16="http://schemas.microsoft.com/office/drawing/2014/main" id="{E6582051-7DE9-7F2F-389D-F411FBB24AA2}"/>
              </a:ext>
            </a:extLst>
          </p:cNvPr>
          <p:cNvGraphicFramePr>
            <a:graphicFrameLocks noGrp="1"/>
          </p:cNvGraphicFramePr>
          <p:nvPr/>
        </p:nvGraphicFramePr>
        <p:xfrm>
          <a:off x="754797" y="1306193"/>
          <a:ext cx="10673812" cy="5633720"/>
        </p:xfrm>
        <a:graphic>
          <a:graphicData uri="http://schemas.openxmlformats.org/drawingml/2006/table">
            <a:tbl>
              <a:tblPr firstRow="1" bandRow="1">
                <a:tableStyleId>{5C22544A-7EE6-4342-B048-85BDC9FD1C3A}</a:tableStyleId>
              </a:tblPr>
              <a:tblGrid>
                <a:gridCol w="2668453">
                  <a:extLst>
                    <a:ext uri="{9D8B030D-6E8A-4147-A177-3AD203B41FA5}">
                      <a16:colId xmlns:a16="http://schemas.microsoft.com/office/drawing/2014/main" val="437234257"/>
                    </a:ext>
                  </a:extLst>
                </a:gridCol>
                <a:gridCol w="2668453">
                  <a:extLst>
                    <a:ext uri="{9D8B030D-6E8A-4147-A177-3AD203B41FA5}">
                      <a16:colId xmlns:a16="http://schemas.microsoft.com/office/drawing/2014/main" val="3464066248"/>
                    </a:ext>
                  </a:extLst>
                </a:gridCol>
                <a:gridCol w="2668453">
                  <a:extLst>
                    <a:ext uri="{9D8B030D-6E8A-4147-A177-3AD203B41FA5}">
                      <a16:colId xmlns:a16="http://schemas.microsoft.com/office/drawing/2014/main" val="4040415896"/>
                    </a:ext>
                  </a:extLst>
                </a:gridCol>
                <a:gridCol w="2668453">
                  <a:extLst>
                    <a:ext uri="{9D8B030D-6E8A-4147-A177-3AD203B41FA5}">
                      <a16:colId xmlns:a16="http://schemas.microsoft.com/office/drawing/2014/main" val="3152757902"/>
                    </a:ext>
                  </a:extLst>
                </a:gridCol>
              </a:tblGrid>
              <a:tr h="629920">
                <a:tc>
                  <a:txBody>
                    <a:bodyPr/>
                    <a:lstStyle/>
                    <a:p>
                      <a:r>
                        <a:rPr lang="en-US" sz="1900"/>
                        <a:t>Project Name</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Description</a:t>
                      </a:r>
                    </a:p>
                    <a:p>
                      <a:pPr lvl="0">
                        <a:buNone/>
                      </a:pPr>
                      <a:endParaRPr lang="en-US" sz="1900"/>
                    </a:p>
                  </a:txBody>
                  <a:tcPr marL="60960" marR="60960" marT="30480" marB="30480"/>
                </a:tc>
                <a:extLst>
                  <a:ext uri="{0D108BD9-81ED-4DB2-BD59-A6C34878D82A}">
                    <a16:rowId xmlns:a16="http://schemas.microsoft.com/office/drawing/2014/main" val="3059776598"/>
                  </a:ext>
                </a:extLst>
              </a:tr>
              <a:tr h="548640">
                <a:tc>
                  <a:txBody>
                    <a:bodyPr/>
                    <a:lstStyle/>
                    <a:p>
                      <a:pPr lvl="0" algn="ctr">
                        <a:buNone/>
                      </a:pPr>
                      <a:r>
                        <a:rPr lang="en-US" sz="1600" b="1"/>
                        <a:t>Dashboard for Chief Administrative Officer &amp; HR</a:t>
                      </a:r>
                    </a:p>
                  </a:txBody>
                  <a:tcPr marL="60960" marR="60960" marT="30480" marB="30480" anchor="ctr"/>
                </a:tc>
                <a:tc>
                  <a:txBody>
                    <a:bodyPr/>
                    <a:lstStyle/>
                    <a:p>
                      <a:pPr algn="ctr"/>
                      <a:r>
                        <a:rPr lang="en-US" sz="2400" b="1"/>
                        <a:t>5/15/2025</a:t>
                      </a:r>
                    </a:p>
                  </a:txBody>
                  <a:tcPr marL="60960" marR="60960" marT="30480" marB="30480" anchor="ctr"/>
                </a:tc>
                <a:tc>
                  <a:txBody>
                    <a:bodyPr/>
                    <a:lstStyle/>
                    <a:p>
                      <a:pPr algn="ctr"/>
                      <a:r>
                        <a:rPr lang="en-US" sz="3200" b="1"/>
                        <a:t>Finished</a:t>
                      </a:r>
                    </a:p>
                  </a:txBody>
                  <a:tcPr marL="60960" marR="60960" marT="30480" marB="30480" anchor="ctr"/>
                </a:tc>
                <a:tc>
                  <a:txBody>
                    <a:bodyPr/>
                    <a:lstStyle/>
                    <a:p>
                      <a:pPr lvl="0">
                        <a:buNone/>
                      </a:pPr>
                      <a:r>
                        <a:rPr lang="en-US" sz="1200" b="0" i="0" u="none" strike="noStrike" kern="1200" noProof="0">
                          <a:solidFill>
                            <a:srgbClr val="000000"/>
                          </a:solidFill>
                          <a:latin typeface="Calibri"/>
                          <a:ea typeface="+mn-ea"/>
                          <a:cs typeface="+mn-cs"/>
                        </a:rPr>
                        <a:t>Track productivity of Remote employees</a:t>
                      </a:r>
                    </a:p>
                  </a:txBody>
                  <a:tcPr marL="60960" marR="60960" marT="30480" marB="30480"/>
                </a:tc>
                <a:extLst>
                  <a:ext uri="{0D108BD9-81ED-4DB2-BD59-A6C34878D82A}">
                    <a16:rowId xmlns:a16="http://schemas.microsoft.com/office/drawing/2014/main" val="859859344"/>
                  </a:ext>
                </a:extLst>
              </a:tr>
              <a:tr h="711200">
                <a:tc>
                  <a:txBody>
                    <a:bodyPr/>
                    <a:lstStyle/>
                    <a:p>
                      <a:pPr lvl="0" algn="ctr">
                        <a:buNone/>
                      </a:pPr>
                      <a:r>
                        <a:rPr lang="en-US" sz="1600" b="1" i="0" u="none" strike="noStrike" noProof="0">
                          <a:solidFill>
                            <a:srgbClr val="000000"/>
                          </a:solidFill>
                          <a:latin typeface="Aptos Display"/>
                        </a:rPr>
                        <a:t>DOGE DASHBOARD - </a:t>
                      </a:r>
                      <a:endParaRPr lang="en-US" sz="1200" b="1"/>
                    </a:p>
                    <a:p>
                      <a:pPr lvl="0" algn="ctr">
                        <a:buNone/>
                      </a:pPr>
                      <a:r>
                        <a:rPr lang="en-US" sz="1300" b="0" i="0" u="none" strike="noStrike" noProof="0">
                          <a:solidFill>
                            <a:srgbClr val="000000"/>
                          </a:solidFill>
                          <a:latin typeface="Aptos Display"/>
                        </a:rPr>
                        <a:t>Federal Government UI Claims &amp; White House trends</a:t>
                      </a:r>
                    </a:p>
                  </a:txBody>
                  <a:tcPr marL="60960" marR="60960" marT="30480" marB="30480" anchor="ctr"/>
                </a:tc>
                <a:tc>
                  <a:txBody>
                    <a:bodyPr/>
                    <a:lstStyle/>
                    <a:p>
                      <a:pPr algn="ctr"/>
                      <a:r>
                        <a:rPr lang="en-US" sz="2400" b="1"/>
                        <a:t>8/15/2025</a:t>
                      </a:r>
                    </a:p>
                  </a:txBody>
                  <a:tcPr marL="60960" marR="60960" marT="30480" marB="30480" anchor="ctr"/>
                </a:tc>
                <a:tc>
                  <a:txBody>
                    <a:bodyPr/>
                    <a:lstStyle/>
                    <a:p>
                      <a:pPr algn="ctr"/>
                      <a:r>
                        <a:rPr lang="en-US" sz="3200" b="1" kern="1200">
                          <a:solidFill>
                            <a:schemeClr val="dk1"/>
                          </a:solidFill>
                          <a:latin typeface="+mn-lt"/>
                          <a:ea typeface="+mn-ea"/>
                          <a:cs typeface="+mn-cs"/>
                        </a:rPr>
                        <a:t>FINISHED</a:t>
                      </a:r>
                    </a:p>
                  </a:txBody>
                  <a:tcPr marL="60960" marR="60960" marT="30480" marB="30480" anchor="ctr"/>
                </a:tc>
                <a:tc>
                  <a:txBody>
                    <a:bodyPr/>
                    <a:lstStyle/>
                    <a:p>
                      <a:pPr lvl="0" algn="ctr">
                        <a:buNone/>
                      </a:pPr>
                      <a:r>
                        <a:rPr lang="en-US" sz="900" b="0" i="0" u="none" strike="noStrike" noProof="0">
                          <a:solidFill>
                            <a:srgbClr val="000000"/>
                          </a:solidFill>
                          <a:latin typeface="Aptos Display"/>
                        </a:rPr>
                        <a:t>Project impacts COAs on Federal Employees, specifying outcomes and associated costs to the Commonwealth of Virginia, including UI benefits expenditure and estimated job losses.</a:t>
                      </a:r>
                    </a:p>
                  </a:txBody>
                  <a:tcPr marL="60960" marR="60960" marT="30480" marB="30480" anchor="ctr"/>
                </a:tc>
                <a:extLst>
                  <a:ext uri="{0D108BD9-81ED-4DB2-BD59-A6C34878D82A}">
                    <a16:rowId xmlns:a16="http://schemas.microsoft.com/office/drawing/2014/main" val="2245107279"/>
                  </a:ext>
                </a:extLst>
              </a:tr>
              <a:tr h="792480">
                <a:tc>
                  <a:txBody>
                    <a:bodyPr/>
                    <a:lstStyle/>
                    <a:p>
                      <a:pPr algn="ctr"/>
                      <a:r>
                        <a:rPr lang="en-US" sz="1600" b="1"/>
                        <a:t>UI Claim Data Analysis</a:t>
                      </a:r>
                    </a:p>
                  </a:txBody>
                  <a:tcPr marL="60960" marR="60960" marT="30480" marB="30480" anchor="ctr"/>
                </a:tc>
                <a:tc>
                  <a:txBody>
                    <a:bodyPr/>
                    <a:lstStyle/>
                    <a:p>
                      <a:pPr algn="ctr"/>
                      <a:endParaRPr lang="en-US" sz="2400" b="1"/>
                    </a:p>
                  </a:txBody>
                  <a:tcPr marL="60960" marR="60960" marT="30480" marB="30480" anchor="ctr"/>
                </a:tc>
                <a:tc>
                  <a:txBody>
                    <a:bodyPr/>
                    <a:lstStyle/>
                    <a:p>
                      <a:pPr algn="ctr"/>
                      <a:r>
                        <a:rPr lang="en-US" sz="3200" b="1" kern="1200">
                          <a:solidFill>
                            <a:schemeClr val="dk1"/>
                          </a:solidFill>
                          <a:latin typeface="+mn-lt"/>
                          <a:ea typeface="+mn-ea"/>
                          <a:cs typeface="+mn-cs"/>
                        </a:rPr>
                        <a:t>FINISHED</a:t>
                      </a:r>
                    </a:p>
                  </a:txBody>
                  <a:tcPr marL="60960" marR="60960" marT="30480" marB="30480" anchor="ctr"/>
                </a:tc>
                <a:tc>
                  <a:txBody>
                    <a:bodyPr/>
                    <a:lstStyle/>
                    <a:p>
                      <a:r>
                        <a:rPr lang="en-US" sz="1200"/>
                        <a:t>Analyzed and merged over 5 years of UI Claim data across multiple quarters to support operational reporting in excel and Power BI</a:t>
                      </a:r>
                    </a:p>
                  </a:txBody>
                  <a:tcPr marL="60960" marR="60960" marT="30480" marB="30480"/>
                </a:tc>
                <a:extLst>
                  <a:ext uri="{0D108BD9-81ED-4DB2-BD59-A6C34878D82A}">
                    <a16:rowId xmlns:a16="http://schemas.microsoft.com/office/drawing/2014/main" val="1546515751"/>
                  </a:ext>
                </a:extLst>
              </a:tr>
              <a:tr h="548640">
                <a:tc>
                  <a:txBody>
                    <a:bodyPr/>
                    <a:lstStyle/>
                    <a:p>
                      <a:pPr algn="ctr"/>
                      <a:r>
                        <a:rPr lang="en-US" sz="1600" b="1"/>
                        <a:t>DATA REPOSITORY OPS</a:t>
                      </a:r>
                    </a:p>
                  </a:txBody>
                  <a:tcPr marL="60960" marR="60960" marT="30480" marB="30480" anchor="ctr"/>
                </a:tc>
                <a:tc>
                  <a:txBody>
                    <a:bodyPr/>
                    <a:lstStyle/>
                    <a:p>
                      <a:pPr algn="ctr"/>
                      <a:endParaRPr lang="en-US" sz="2400" b="1"/>
                    </a:p>
                  </a:txBody>
                  <a:tcPr marL="60960" marR="60960" marT="30480" marB="30480" anchor="ctr"/>
                </a:tc>
                <a:tc>
                  <a:txBody>
                    <a:bodyPr/>
                    <a:lstStyle/>
                    <a:p>
                      <a:pPr lvl="0" algn="ctr">
                        <a:buNone/>
                      </a:pPr>
                      <a:r>
                        <a:rPr lang="en-US" sz="3200" b="1" kern="1200">
                          <a:solidFill>
                            <a:schemeClr val="dk1"/>
                          </a:solidFill>
                          <a:latin typeface="+mn-lt"/>
                          <a:ea typeface="+mn-ea"/>
                          <a:cs typeface="+mn-cs"/>
                        </a:rPr>
                        <a:t>FINISHED</a:t>
                      </a:r>
                    </a:p>
                  </a:txBody>
                  <a:tcPr marL="60960" marR="60960" marT="30480" marB="30480" anchor="ctr"/>
                </a:tc>
                <a:tc>
                  <a:txBody>
                    <a:bodyPr/>
                    <a:lstStyle/>
                    <a:p>
                      <a:pPr lvl="0" algn="ctr">
                        <a:buNone/>
                      </a:pPr>
                      <a:r>
                        <a:rPr lang="en-US" sz="1100" b="0" i="0" u="none" strike="noStrike" noProof="0">
                          <a:solidFill>
                            <a:srgbClr val="000000"/>
                          </a:solidFill>
                          <a:latin typeface="Aptos Display"/>
                        </a:rPr>
                        <a:t>proper record management, enabling trend analysis and improved decision-making in Ops Cycle meetings</a:t>
                      </a:r>
                      <a:endParaRPr lang="en-US" sz="1100"/>
                    </a:p>
                  </a:txBody>
                  <a:tcPr marL="60960" marR="60960" marT="30480" marB="30480" anchor="ctr"/>
                </a:tc>
                <a:extLst>
                  <a:ext uri="{0D108BD9-81ED-4DB2-BD59-A6C34878D82A}">
                    <a16:rowId xmlns:a16="http://schemas.microsoft.com/office/drawing/2014/main" val="3530682689"/>
                  </a:ext>
                </a:extLst>
              </a:tr>
              <a:tr h="1036320">
                <a:tc>
                  <a:txBody>
                    <a:bodyPr/>
                    <a:lstStyle/>
                    <a:p>
                      <a:pPr algn="ctr"/>
                      <a:r>
                        <a:rPr lang="en-US" sz="1600" b="1"/>
                        <a:t>VEC Power BI Knowledge Management </a:t>
                      </a:r>
                    </a:p>
                  </a:txBody>
                  <a:tcPr marL="60960" marR="60960" marT="30480" marB="30480" anchor="ctr"/>
                </a:tc>
                <a:tc>
                  <a:txBody>
                    <a:bodyPr/>
                    <a:lstStyle/>
                    <a:p>
                      <a:pPr algn="ctr"/>
                      <a:endParaRPr lang="en-US" sz="2400" b="1"/>
                    </a:p>
                  </a:txBody>
                  <a:tcPr marL="60960" marR="60960" marT="30480" marB="30480" anchor="ctr"/>
                </a:tc>
                <a:tc>
                  <a:txBody>
                    <a:bodyPr/>
                    <a:lstStyle/>
                    <a:p>
                      <a:pPr algn="ctr"/>
                      <a:r>
                        <a:rPr lang="en-US" sz="3200" b="1" kern="1200">
                          <a:solidFill>
                            <a:schemeClr val="dk1"/>
                          </a:solidFill>
                          <a:latin typeface="+mn-lt"/>
                          <a:ea typeface="+mn-ea"/>
                          <a:cs typeface="+mn-cs"/>
                        </a:rPr>
                        <a:t>IN PROGRESS</a:t>
                      </a:r>
                    </a:p>
                  </a:txBody>
                  <a:tcPr marL="60960" marR="60960" marT="30480" marB="30480" anchor="ctr"/>
                </a:tc>
                <a:tc>
                  <a:txBody>
                    <a:bodyPr/>
                    <a:lstStyle/>
                    <a:p>
                      <a:pPr algn="ctr"/>
                      <a:r>
                        <a:rPr lang="en-US" sz="1200"/>
                        <a:t>Developed SOPs for </a:t>
                      </a:r>
                      <a:r>
                        <a:rPr lang="en-US" sz="1200" b="0" i="0" u="none" strike="noStrike" noProof="0">
                          <a:solidFill>
                            <a:srgbClr val="000000"/>
                          </a:solidFill>
                          <a:latin typeface="Aptos Display"/>
                        </a:rPr>
                        <a:t>Power BI Dashboards in terms of contingency resiliency plan</a:t>
                      </a:r>
                      <a:endParaRPr lang="en-US" sz="1200"/>
                    </a:p>
                  </a:txBody>
                  <a:tcPr marL="60960" marR="60960" marT="30480" marB="30480" anchor="ctr"/>
                </a:tc>
                <a:extLst>
                  <a:ext uri="{0D108BD9-81ED-4DB2-BD59-A6C34878D82A}">
                    <a16:rowId xmlns:a16="http://schemas.microsoft.com/office/drawing/2014/main" val="1889870051"/>
                  </a:ext>
                </a:extLst>
              </a:tr>
              <a:tr h="609600">
                <a:tc>
                  <a:txBody>
                    <a:bodyPr/>
                    <a:lstStyle/>
                    <a:p>
                      <a:pPr algn="ctr"/>
                      <a:r>
                        <a:rPr lang="en-US" sz="1600" b="1"/>
                        <a:t>HR AUTOMATION FORMS</a:t>
                      </a:r>
                    </a:p>
                  </a:txBody>
                  <a:tcPr marL="60960" marR="60960" marT="30480" marB="30480" anchor="ctr"/>
                </a:tc>
                <a:tc>
                  <a:txBody>
                    <a:bodyPr/>
                    <a:lstStyle/>
                    <a:p>
                      <a:pPr algn="ctr"/>
                      <a:r>
                        <a:rPr lang="en-US" sz="2400" b="1"/>
                        <a:t>11/15/2025</a:t>
                      </a:r>
                    </a:p>
                  </a:txBody>
                  <a:tcPr marL="60960" marR="60960" marT="30480" marB="30480" anchor="ctr"/>
                </a:tc>
                <a:tc>
                  <a:txBody>
                    <a:bodyPr/>
                    <a:lstStyle/>
                    <a:p>
                      <a:pPr algn="ctr"/>
                      <a:r>
                        <a:rPr lang="en-US" sz="3200" b="1" kern="1200">
                          <a:solidFill>
                            <a:schemeClr val="dk1"/>
                          </a:solidFill>
                          <a:latin typeface="+mn-lt"/>
                          <a:ea typeface="+mn-ea"/>
                          <a:cs typeface="+mn-cs"/>
                        </a:rPr>
                        <a:t>In Progress</a:t>
                      </a:r>
                    </a:p>
                  </a:txBody>
                  <a:tcPr marL="60960" marR="60960" marT="30480" marB="30480" anchor="ctr"/>
                </a:tc>
                <a:tc>
                  <a:txBody>
                    <a:bodyPr/>
                    <a:lstStyle/>
                    <a:p>
                      <a:pPr lvl="0">
                        <a:buNone/>
                      </a:pPr>
                      <a:r>
                        <a:rPr lang="en-US" sz="1200" b="0" i="0" u="none" strike="noStrike" noProof="0">
                          <a:solidFill>
                            <a:srgbClr val="000000"/>
                          </a:solidFill>
                          <a:latin typeface="Aptos Display"/>
                        </a:rPr>
                        <a:t>Digitizing all onboarding &amp; offboarding paperwork, to improve accuracy, reporting, and trend analysis</a:t>
                      </a:r>
                    </a:p>
                  </a:txBody>
                  <a:tcPr marL="60960" marR="60960" marT="30480" marB="30480"/>
                </a:tc>
                <a:extLst>
                  <a:ext uri="{0D108BD9-81ED-4DB2-BD59-A6C34878D82A}">
                    <a16:rowId xmlns:a16="http://schemas.microsoft.com/office/drawing/2014/main" val="1633754365"/>
                  </a:ext>
                </a:extLst>
              </a:tr>
              <a:tr h="548640">
                <a:tc>
                  <a:txBody>
                    <a:bodyPr/>
                    <a:lstStyle/>
                    <a:p>
                      <a:pPr algn="ctr"/>
                      <a:r>
                        <a:rPr lang="en-US" sz="1600" b="1"/>
                        <a:t>5 year UI CLAIM Data Dashboard</a:t>
                      </a:r>
                    </a:p>
                  </a:txBody>
                  <a:tcPr marL="60960" marR="60960" marT="30480" marB="30480" anchor="ctr"/>
                </a:tc>
                <a:tc>
                  <a:txBody>
                    <a:bodyPr/>
                    <a:lstStyle/>
                    <a:p>
                      <a:pPr algn="ctr"/>
                      <a:r>
                        <a:rPr lang="en-US" sz="2400" b="1"/>
                        <a:t>09/05/2025</a:t>
                      </a:r>
                    </a:p>
                  </a:txBody>
                  <a:tcPr marL="60960" marR="60960" marT="30480" marB="30480" anchor="ctr"/>
                </a:tc>
                <a:tc>
                  <a:txBody>
                    <a:bodyPr/>
                    <a:lstStyle/>
                    <a:p>
                      <a:pPr algn="ctr"/>
                      <a:r>
                        <a:rPr lang="en-US" sz="3200" b="1" kern="1200">
                          <a:solidFill>
                            <a:schemeClr val="dk1"/>
                          </a:solidFill>
                          <a:latin typeface="+mn-lt"/>
                          <a:ea typeface="+mn-ea"/>
                          <a:cs typeface="+mn-cs"/>
                        </a:rPr>
                        <a:t>Completed</a:t>
                      </a:r>
                    </a:p>
                  </a:txBody>
                  <a:tcPr marL="60960" marR="60960" marT="30480" marB="30480" anchor="ctr"/>
                </a:tc>
                <a:tc>
                  <a:txBody>
                    <a:bodyPr/>
                    <a:lstStyle/>
                    <a:p>
                      <a:r>
                        <a:rPr lang="en-US" sz="1100"/>
                        <a:t>Analyzed &amp; Consolidated 5 y</a:t>
                      </a:r>
                      <a:r>
                        <a:rPr lang="en-US" sz="1100" b="0" i="0" u="none" strike="noStrike" noProof="0">
                          <a:solidFill>
                            <a:srgbClr val="000000"/>
                          </a:solidFill>
                          <a:latin typeface="Aptos Display"/>
                        </a:rPr>
                        <a:t>ears of UI Claim data, improving the accuracy and depth of operational reporting for management</a:t>
                      </a:r>
                      <a:endParaRPr lang="en-US" sz="1100"/>
                    </a:p>
                  </a:txBody>
                  <a:tcPr marL="60960" marR="60960" marT="30480" marB="30480"/>
                </a:tc>
                <a:extLst>
                  <a:ext uri="{0D108BD9-81ED-4DB2-BD59-A6C34878D82A}">
                    <a16:rowId xmlns:a16="http://schemas.microsoft.com/office/drawing/2014/main" val="645747654"/>
                  </a:ext>
                </a:extLst>
              </a:tr>
            </a:tbl>
          </a:graphicData>
        </a:graphic>
      </p:graphicFrame>
      <p:pic>
        <p:nvPicPr>
          <p:cNvPr id="10" name="Picture 9" descr="ODGA Logo">
            <a:extLst>
              <a:ext uri="{FF2B5EF4-FFF2-40B4-BE49-F238E27FC236}">
                <a16:creationId xmlns:a16="http://schemas.microsoft.com/office/drawing/2014/main" id="{77B88777-7A2F-1154-412E-33A53B45C2D1}"/>
              </a:ext>
            </a:extLst>
          </p:cNvPr>
          <p:cNvPicPr>
            <a:picLocks noChangeAspect="1"/>
          </p:cNvPicPr>
          <p:nvPr/>
        </p:nvPicPr>
        <p:blipFill>
          <a:blip r:embed="rId2"/>
          <a:stretch>
            <a:fillRect/>
          </a:stretch>
        </p:blipFill>
        <p:spPr>
          <a:xfrm>
            <a:off x="474012" y="301424"/>
            <a:ext cx="1455617" cy="678432"/>
          </a:xfrm>
          <a:prstGeom prst="rect">
            <a:avLst/>
          </a:prstGeom>
        </p:spPr>
      </p:pic>
    </p:spTree>
    <p:extLst>
      <p:ext uri="{BB962C8B-B14F-4D97-AF65-F5344CB8AC3E}">
        <p14:creationId xmlns:p14="http://schemas.microsoft.com/office/powerpoint/2010/main" val="133196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5ABE-B619-6FFE-3F7F-F54DF3C62C85}"/>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C1AAB05E-1E7F-F297-4964-3644F842EEB2}"/>
              </a:ext>
            </a:extLst>
          </p:cNvPr>
          <p:cNvSpPr txBox="1">
            <a:spLocks noGrp="1"/>
          </p:cNvSpPr>
          <p:nvPr>
            <p:ph type="title" idx="4294967295"/>
          </p:nvPr>
        </p:nvSpPr>
        <p:spPr>
          <a:xfrm>
            <a:off x="1929629" y="301424"/>
            <a:ext cx="10482515" cy="46846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16"/>
              </a:lnSpc>
              <a:spcBef>
                <a:spcPct val="0"/>
              </a:spcBef>
              <a:spcAft>
                <a:spcPts val="0"/>
              </a:spcAft>
              <a:buClrTx/>
              <a:buSzTx/>
              <a:buFontTx/>
              <a:buNone/>
              <a:tabLst/>
              <a:defRPr/>
            </a:pPr>
            <a:r>
              <a:rPr kumimoji="0" lang="en-US" sz="2867" b="0" i="0" u="none" strike="noStrike" kern="1200" cap="none" spc="0" normalizeH="0" baseline="0" noProof="0">
                <a:ln>
                  <a:noFill/>
                </a:ln>
                <a:solidFill>
                  <a:srgbClr val="173055"/>
                </a:solidFill>
                <a:effectLst/>
                <a:uLnTx/>
                <a:uFillTx/>
                <a:latin typeface="Montserrat Extra-Bold"/>
                <a:ea typeface="+mn-ea"/>
                <a:cs typeface="+mn-cs"/>
              </a:rPr>
              <a:t>VEC Data Analytics Projects pt 3</a:t>
            </a:r>
          </a:p>
        </p:txBody>
      </p:sp>
      <p:pic>
        <p:nvPicPr>
          <p:cNvPr id="10" name="Picture 9" descr="ODGA Logo">
            <a:extLst>
              <a:ext uri="{FF2B5EF4-FFF2-40B4-BE49-F238E27FC236}">
                <a16:creationId xmlns:a16="http://schemas.microsoft.com/office/drawing/2014/main" id="{6CCC61DE-8D64-04EB-8810-AA6E03FC59C6}"/>
              </a:ext>
            </a:extLst>
          </p:cNvPr>
          <p:cNvPicPr>
            <a:picLocks noChangeAspect="1"/>
          </p:cNvPicPr>
          <p:nvPr/>
        </p:nvPicPr>
        <p:blipFill>
          <a:blip r:embed="rId2"/>
          <a:stretch>
            <a:fillRect/>
          </a:stretch>
        </p:blipFill>
        <p:spPr>
          <a:xfrm>
            <a:off x="474012" y="276872"/>
            <a:ext cx="1455617" cy="678432"/>
          </a:xfrm>
          <a:prstGeom prst="rect">
            <a:avLst/>
          </a:prstGeom>
        </p:spPr>
      </p:pic>
      <p:graphicFrame>
        <p:nvGraphicFramePr>
          <p:cNvPr id="12" name="Table 12">
            <a:extLst>
              <a:ext uri="{FF2B5EF4-FFF2-40B4-BE49-F238E27FC236}">
                <a16:creationId xmlns:a16="http://schemas.microsoft.com/office/drawing/2014/main" id="{3B97E26D-DA01-C4F2-06AE-EF03FC86FA9D}"/>
              </a:ext>
            </a:extLst>
          </p:cNvPr>
          <p:cNvGraphicFramePr>
            <a:graphicFrameLocks noGrp="1"/>
          </p:cNvGraphicFramePr>
          <p:nvPr/>
        </p:nvGraphicFramePr>
        <p:xfrm>
          <a:off x="754797" y="1306193"/>
          <a:ext cx="10673812" cy="4511040"/>
        </p:xfrm>
        <a:graphic>
          <a:graphicData uri="http://schemas.openxmlformats.org/drawingml/2006/table">
            <a:tbl>
              <a:tblPr firstRow="1" bandRow="1">
                <a:tableStyleId>{5C22544A-7EE6-4342-B048-85BDC9FD1C3A}</a:tableStyleId>
              </a:tblPr>
              <a:tblGrid>
                <a:gridCol w="2668453">
                  <a:extLst>
                    <a:ext uri="{9D8B030D-6E8A-4147-A177-3AD203B41FA5}">
                      <a16:colId xmlns:a16="http://schemas.microsoft.com/office/drawing/2014/main" val="437234257"/>
                    </a:ext>
                  </a:extLst>
                </a:gridCol>
                <a:gridCol w="2668453">
                  <a:extLst>
                    <a:ext uri="{9D8B030D-6E8A-4147-A177-3AD203B41FA5}">
                      <a16:colId xmlns:a16="http://schemas.microsoft.com/office/drawing/2014/main" val="3464066248"/>
                    </a:ext>
                  </a:extLst>
                </a:gridCol>
                <a:gridCol w="2668453">
                  <a:extLst>
                    <a:ext uri="{9D8B030D-6E8A-4147-A177-3AD203B41FA5}">
                      <a16:colId xmlns:a16="http://schemas.microsoft.com/office/drawing/2014/main" val="4040415896"/>
                    </a:ext>
                  </a:extLst>
                </a:gridCol>
                <a:gridCol w="2668453">
                  <a:extLst>
                    <a:ext uri="{9D8B030D-6E8A-4147-A177-3AD203B41FA5}">
                      <a16:colId xmlns:a16="http://schemas.microsoft.com/office/drawing/2014/main" val="3152757902"/>
                    </a:ext>
                  </a:extLst>
                </a:gridCol>
              </a:tblGrid>
              <a:tr h="629920">
                <a:tc>
                  <a:txBody>
                    <a:bodyPr/>
                    <a:lstStyle/>
                    <a:p>
                      <a:r>
                        <a:rPr lang="en-US" sz="1900"/>
                        <a:t>Project Name</a:t>
                      </a:r>
                    </a:p>
                  </a:txBody>
                  <a:tcPr marL="60960" marR="60960" marT="30480" marB="30480"/>
                </a:tc>
                <a:tc>
                  <a:txBody>
                    <a:bodyPr/>
                    <a:lstStyle/>
                    <a:p>
                      <a:r>
                        <a:rPr lang="en-US" sz="1900"/>
                        <a:t>Due Date</a:t>
                      </a:r>
                    </a:p>
                  </a:txBody>
                  <a:tcPr marL="60960" marR="60960" marT="30480" marB="30480"/>
                </a:tc>
                <a:tc>
                  <a:txBody>
                    <a:bodyPr/>
                    <a:lstStyle/>
                    <a:p>
                      <a:r>
                        <a:rPr lang="en-US" sz="1900"/>
                        <a:t>Status (Not Started, In Progress, Finished) </a:t>
                      </a:r>
                    </a:p>
                  </a:txBody>
                  <a:tcPr marL="60960" marR="60960" marT="30480" marB="30480"/>
                </a:tc>
                <a:tc>
                  <a:txBody>
                    <a:bodyPr/>
                    <a:lstStyle/>
                    <a:p>
                      <a:r>
                        <a:rPr lang="en-US" sz="1900"/>
                        <a:t>Description</a:t>
                      </a:r>
                    </a:p>
                    <a:p>
                      <a:pPr lvl="0">
                        <a:buNone/>
                      </a:pPr>
                      <a:endParaRPr lang="en-US" sz="1900"/>
                    </a:p>
                  </a:txBody>
                  <a:tcPr marL="60960" marR="60960" marT="30480" marB="30480"/>
                </a:tc>
                <a:extLst>
                  <a:ext uri="{0D108BD9-81ED-4DB2-BD59-A6C34878D82A}">
                    <a16:rowId xmlns:a16="http://schemas.microsoft.com/office/drawing/2014/main" val="3059776598"/>
                  </a:ext>
                </a:extLst>
              </a:tr>
              <a:tr h="548640">
                <a:tc>
                  <a:txBody>
                    <a:bodyPr/>
                    <a:lstStyle/>
                    <a:p>
                      <a:pPr lvl="0" algn="ctr">
                        <a:buNone/>
                      </a:pPr>
                      <a:r>
                        <a:rPr lang="en-US" sz="1600" b="1"/>
                        <a:t>Data Repository </a:t>
                      </a:r>
                    </a:p>
                  </a:txBody>
                  <a:tcPr marL="60960" marR="60960" marT="30480" marB="30480" anchor="ctr"/>
                </a:tc>
                <a:tc>
                  <a:txBody>
                    <a:bodyPr/>
                    <a:lstStyle/>
                    <a:p>
                      <a:pPr algn="ctr"/>
                      <a:r>
                        <a:rPr lang="en-US" sz="2400" b="1"/>
                        <a:t>8/20/2025</a:t>
                      </a:r>
                    </a:p>
                  </a:txBody>
                  <a:tcPr marL="60960" marR="60960" marT="30480" marB="30480" anchor="ctr"/>
                </a:tc>
                <a:tc>
                  <a:txBody>
                    <a:bodyPr/>
                    <a:lstStyle/>
                    <a:p>
                      <a:pPr algn="ctr"/>
                      <a:r>
                        <a:rPr lang="en-US" sz="3200" b="1"/>
                        <a:t>Finished</a:t>
                      </a:r>
                    </a:p>
                  </a:txBody>
                  <a:tcPr marL="60960" marR="60960" marT="30480" marB="30480" anchor="ctr"/>
                </a:tc>
                <a:tc>
                  <a:txBody>
                    <a:bodyPr/>
                    <a:lstStyle/>
                    <a:p>
                      <a:pPr lvl="0" algn="ctr">
                        <a:buNone/>
                      </a:pPr>
                      <a:r>
                        <a:rPr lang="en-US" sz="800" b="0" i="0" u="none" strike="noStrike" kern="1200" noProof="0">
                          <a:solidFill>
                            <a:srgbClr val="000000"/>
                          </a:solidFill>
                          <a:latin typeface="Aptos Display"/>
                        </a:rPr>
                        <a:t> </a:t>
                      </a:r>
                      <a:r>
                        <a:rPr lang="en-US" sz="1100" b="0" i="0" u="none" strike="noStrike" kern="1200" noProof="0">
                          <a:solidFill>
                            <a:srgbClr val="000000"/>
                          </a:solidFill>
                          <a:latin typeface="Aptos Display"/>
                        </a:rPr>
                        <a:t>Policy and Legal to securely sent classified data to external parties, compliance with secure transfer protocols.</a:t>
                      </a:r>
                    </a:p>
                  </a:txBody>
                  <a:tcPr marL="60960" marR="60960" marT="30480" marB="30480"/>
                </a:tc>
                <a:extLst>
                  <a:ext uri="{0D108BD9-81ED-4DB2-BD59-A6C34878D82A}">
                    <a16:rowId xmlns:a16="http://schemas.microsoft.com/office/drawing/2014/main" val="859859344"/>
                  </a:ext>
                </a:extLst>
              </a:tr>
              <a:tr h="548640">
                <a:tc>
                  <a:txBody>
                    <a:bodyPr/>
                    <a:lstStyle/>
                    <a:p>
                      <a:pPr lvl="0" algn="ctr">
                        <a:buNone/>
                      </a:pPr>
                      <a:r>
                        <a:rPr lang="en-US" sz="1600" b="1" i="0" u="none" strike="noStrike" noProof="0">
                          <a:solidFill>
                            <a:srgbClr val="000000"/>
                          </a:solidFill>
                          <a:latin typeface="Aptos Display"/>
                        </a:rPr>
                        <a:t>SharePoint Knowledge Management &amp; Training</a:t>
                      </a:r>
                    </a:p>
                  </a:txBody>
                  <a:tcPr marL="60960" marR="60960" marT="30480" marB="30480" anchor="ctr"/>
                </a:tc>
                <a:tc>
                  <a:txBody>
                    <a:bodyPr/>
                    <a:lstStyle/>
                    <a:p>
                      <a:pPr algn="ctr"/>
                      <a:r>
                        <a:rPr lang="en-US" sz="2400" b="1"/>
                        <a:t>11/1/2025</a:t>
                      </a:r>
                    </a:p>
                  </a:txBody>
                  <a:tcPr marL="60960" marR="60960" marT="30480" marB="30480" anchor="ctr"/>
                </a:tc>
                <a:tc>
                  <a:txBody>
                    <a:bodyPr/>
                    <a:lstStyle/>
                    <a:p>
                      <a:pPr algn="ctr"/>
                      <a:r>
                        <a:rPr lang="en-US" sz="3200" b="1" kern="1200">
                          <a:solidFill>
                            <a:schemeClr val="dk1"/>
                          </a:solidFill>
                          <a:latin typeface="+mn-lt"/>
                          <a:ea typeface="+mn-ea"/>
                          <a:cs typeface="+mn-cs"/>
                        </a:rPr>
                        <a:t>In Progress</a:t>
                      </a:r>
                    </a:p>
                  </a:txBody>
                  <a:tcPr marL="60960" marR="60960" marT="30480" marB="30480" anchor="ctr"/>
                </a:tc>
                <a:tc>
                  <a:txBody>
                    <a:bodyPr/>
                    <a:lstStyle/>
                    <a:p>
                      <a:pPr lvl="0" algn="ctr">
                        <a:buNone/>
                      </a:pPr>
                      <a:r>
                        <a:rPr lang="en-US" sz="1100" b="0" i="0" u="none" strike="noStrike" noProof="0">
                          <a:solidFill>
                            <a:srgbClr val="000000"/>
                          </a:solidFill>
                          <a:latin typeface="Aptos Display"/>
                        </a:rPr>
                        <a:t>SharePoint Training and KM for VEC, developing SOPs and Info sessions to allow VEC users to fully utilize SharePoint</a:t>
                      </a:r>
                    </a:p>
                  </a:txBody>
                  <a:tcPr marL="60960" marR="60960" marT="30480" marB="30480" anchor="ctr"/>
                </a:tc>
                <a:extLst>
                  <a:ext uri="{0D108BD9-81ED-4DB2-BD59-A6C34878D82A}">
                    <a16:rowId xmlns:a16="http://schemas.microsoft.com/office/drawing/2014/main" val="2245107279"/>
                  </a:ext>
                </a:extLst>
              </a:tr>
              <a:tr h="548640">
                <a:tc>
                  <a:txBody>
                    <a:bodyPr/>
                    <a:lstStyle/>
                    <a:p>
                      <a:pPr algn="ctr"/>
                      <a:endParaRPr lang="en-US" sz="1600" b="1"/>
                    </a:p>
                  </a:txBody>
                  <a:tcPr marL="60960" marR="60960" marT="30480" marB="30480" anchor="ctr"/>
                </a:tc>
                <a:tc>
                  <a:txBody>
                    <a:bodyPr/>
                    <a:lstStyle/>
                    <a:p>
                      <a:pPr algn="ctr"/>
                      <a:endParaRPr lang="en-US" sz="2400" b="1"/>
                    </a:p>
                  </a:txBody>
                  <a:tcPr marL="60960" marR="60960" marT="30480" marB="30480" anchor="ctr"/>
                </a:tc>
                <a:tc>
                  <a:txBody>
                    <a:bodyPr/>
                    <a:lstStyle/>
                    <a:p>
                      <a:pPr algn="ctr"/>
                      <a:endParaRPr lang="en-US" sz="3200" b="1" kern="1200">
                        <a:solidFill>
                          <a:schemeClr val="dk1"/>
                        </a:solidFill>
                        <a:latin typeface="+mn-lt"/>
                        <a:ea typeface="+mn-ea"/>
                        <a:cs typeface="+mn-cs"/>
                      </a:endParaRPr>
                    </a:p>
                  </a:txBody>
                  <a:tcPr marL="60960" marR="60960" marT="30480" marB="30480" anchor="ctr"/>
                </a:tc>
                <a:tc>
                  <a:txBody>
                    <a:bodyPr/>
                    <a:lstStyle/>
                    <a:p>
                      <a:endParaRPr lang="en-US" sz="1200"/>
                    </a:p>
                  </a:txBody>
                  <a:tcPr marL="60960" marR="60960" marT="30480" marB="30480"/>
                </a:tc>
                <a:extLst>
                  <a:ext uri="{0D108BD9-81ED-4DB2-BD59-A6C34878D82A}">
                    <a16:rowId xmlns:a16="http://schemas.microsoft.com/office/drawing/2014/main" val="1546515751"/>
                  </a:ext>
                </a:extLst>
              </a:tr>
              <a:tr h="548640">
                <a:tc>
                  <a:txBody>
                    <a:bodyPr/>
                    <a:lstStyle/>
                    <a:p>
                      <a:pPr algn="ctr"/>
                      <a:endParaRPr lang="en-US" sz="1600" b="1"/>
                    </a:p>
                  </a:txBody>
                  <a:tcPr marL="60960" marR="60960" marT="30480" marB="30480" anchor="ctr"/>
                </a:tc>
                <a:tc>
                  <a:txBody>
                    <a:bodyPr/>
                    <a:lstStyle/>
                    <a:p>
                      <a:pPr algn="ctr"/>
                      <a:endParaRPr lang="en-US" sz="2400" b="1"/>
                    </a:p>
                  </a:txBody>
                  <a:tcPr marL="60960" marR="60960" marT="30480" marB="30480" anchor="ctr"/>
                </a:tc>
                <a:tc>
                  <a:txBody>
                    <a:bodyPr/>
                    <a:lstStyle/>
                    <a:p>
                      <a:pPr lvl="0" algn="ctr">
                        <a:buNone/>
                      </a:pPr>
                      <a:endParaRPr lang="en-US" sz="3200" b="1" kern="1200">
                        <a:solidFill>
                          <a:schemeClr val="dk1"/>
                        </a:solidFill>
                        <a:latin typeface="+mn-lt"/>
                        <a:ea typeface="+mn-ea"/>
                        <a:cs typeface="+mn-cs"/>
                      </a:endParaRPr>
                    </a:p>
                  </a:txBody>
                  <a:tcPr marL="60960" marR="60960" marT="30480" marB="30480" anchor="ctr"/>
                </a:tc>
                <a:tc>
                  <a:txBody>
                    <a:bodyPr/>
                    <a:lstStyle/>
                    <a:p>
                      <a:pPr lvl="0" algn="ctr">
                        <a:buNone/>
                      </a:pPr>
                      <a:endParaRPr lang="en-US" sz="1100" b="0" i="0" u="none" strike="noStrike" noProof="0">
                        <a:solidFill>
                          <a:srgbClr val="000000"/>
                        </a:solidFill>
                        <a:latin typeface="Aptos Display"/>
                      </a:endParaRPr>
                    </a:p>
                  </a:txBody>
                  <a:tcPr marL="60960" marR="60960" marT="30480" marB="30480" anchor="ctr"/>
                </a:tc>
                <a:extLst>
                  <a:ext uri="{0D108BD9-81ED-4DB2-BD59-A6C34878D82A}">
                    <a16:rowId xmlns:a16="http://schemas.microsoft.com/office/drawing/2014/main" val="3530682689"/>
                  </a:ext>
                </a:extLst>
              </a:tr>
              <a:tr h="548640">
                <a:tc>
                  <a:txBody>
                    <a:bodyPr/>
                    <a:lstStyle/>
                    <a:p>
                      <a:pPr algn="ctr"/>
                      <a:endParaRPr lang="en-US" sz="1600" b="1"/>
                    </a:p>
                  </a:txBody>
                  <a:tcPr marL="60960" marR="60960" marT="30480" marB="30480" anchor="ctr"/>
                </a:tc>
                <a:tc>
                  <a:txBody>
                    <a:bodyPr/>
                    <a:lstStyle/>
                    <a:p>
                      <a:pPr algn="ctr"/>
                      <a:endParaRPr lang="en-US" sz="2400" b="1"/>
                    </a:p>
                  </a:txBody>
                  <a:tcPr marL="60960" marR="60960" marT="30480" marB="30480" anchor="ctr"/>
                </a:tc>
                <a:tc>
                  <a:txBody>
                    <a:bodyPr/>
                    <a:lstStyle/>
                    <a:p>
                      <a:pPr algn="ctr"/>
                      <a:endParaRPr lang="en-US" sz="3200" b="1" kern="1200">
                        <a:solidFill>
                          <a:schemeClr val="dk1"/>
                        </a:solidFill>
                        <a:latin typeface="+mn-lt"/>
                        <a:ea typeface="+mn-ea"/>
                        <a:cs typeface="+mn-cs"/>
                      </a:endParaRPr>
                    </a:p>
                  </a:txBody>
                  <a:tcPr marL="60960" marR="60960" marT="30480" marB="30480" anchor="ctr"/>
                </a:tc>
                <a:tc>
                  <a:txBody>
                    <a:bodyPr/>
                    <a:lstStyle/>
                    <a:p>
                      <a:pPr algn="ctr"/>
                      <a:endParaRPr lang="en-US" sz="1200" b="0" i="0" u="none" strike="noStrike" noProof="0">
                        <a:solidFill>
                          <a:srgbClr val="000000"/>
                        </a:solidFill>
                        <a:latin typeface="Aptos Display"/>
                      </a:endParaRPr>
                    </a:p>
                  </a:txBody>
                  <a:tcPr marL="60960" marR="60960" marT="30480" marB="30480" anchor="ctr"/>
                </a:tc>
                <a:extLst>
                  <a:ext uri="{0D108BD9-81ED-4DB2-BD59-A6C34878D82A}">
                    <a16:rowId xmlns:a16="http://schemas.microsoft.com/office/drawing/2014/main" val="1889870051"/>
                  </a:ext>
                </a:extLst>
              </a:tr>
              <a:tr h="548640">
                <a:tc>
                  <a:txBody>
                    <a:bodyPr/>
                    <a:lstStyle/>
                    <a:p>
                      <a:pPr algn="ctr"/>
                      <a:endParaRPr lang="en-US" sz="1600" b="1"/>
                    </a:p>
                  </a:txBody>
                  <a:tcPr marL="60960" marR="60960" marT="30480" marB="30480" anchor="ctr"/>
                </a:tc>
                <a:tc>
                  <a:txBody>
                    <a:bodyPr/>
                    <a:lstStyle/>
                    <a:p>
                      <a:pPr algn="ctr"/>
                      <a:endParaRPr lang="en-US" sz="2400" b="1"/>
                    </a:p>
                  </a:txBody>
                  <a:tcPr marL="60960" marR="60960" marT="30480" marB="30480" anchor="ctr"/>
                </a:tc>
                <a:tc>
                  <a:txBody>
                    <a:bodyPr/>
                    <a:lstStyle/>
                    <a:p>
                      <a:pPr algn="ctr"/>
                      <a:endParaRPr lang="en-US" sz="3200" b="1" kern="1200">
                        <a:solidFill>
                          <a:schemeClr val="dk1"/>
                        </a:solidFill>
                        <a:latin typeface="+mn-lt"/>
                        <a:ea typeface="+mn-ea"/>
                        <a:cs typeface="+mn-cs"/>
                      </a:endParaRPr>
                    </a:p>
                  </a:txBody>
                  <a:tcPr marL="60960" marR="60960" marT="30480" marB="30480" anchor="ctr"/>
                </a:tc>
                <a:tc>
                  <a:txBody>
                    <a:bodyPr/>
                    <a:lstStyle/>
                    <a:p>
                      <a:pPr lvl="0">
                        <a:buNone/>
                      </a:pPr>
                      <a:endParaRPr lang="en-US" sz="1200" b="0" i="0" u="none" strike="noStrike" noProof="0">
                        <a:solidFill>
                          <a:srgbClr val="000000"/>
                        </a:solidFill>
                        <a:latin typeface="Aptos Display"/>
                      </a:endParaRPr>
                    </a:p>
                  </a:txBody>
                  <a:tcPr marL="60960" marR="60960" marT="30480" marB="30480"/>
                </a:tc>
                <a:extLst>
                  <a:ext uri="{0D108BD9-81ED-4DB2-BD59-A6C34878D82A}">
                    <a16:rowId xmlns:a16="http://schemas.microsoft.com/office/drawing/2014/main" val="1633754365"/>
                  </a:ext>
                </a:extLst>
              </a:tr>
              <a:tr h="548640">
                <a:tc>
                  <a:txBody>
                    <a:bodyPr/>
                    <a:lstStyle/>
                    <a:p>
                      <a:pPr algn="ctr"/>
                      <a:endParaRPr lang="en-US" sz="1600" b="1"/>
                    </a:p>
                  </a:txBody>
                  <a:tcPr marL="60960" marR="60960" marT="30480" marB="30480" anchor="ctr"/>
                </a:tc>
                <a:tc>
                  <a:txBody>
                    <a:bodyPr/>
                    <a:lstStyle/>
                    <a:p>
                      <a:pPr algn="ctr"/>
                      <a:endParaRPr lang="en-US" sz="2400" b="1"/>
                    </a:p>
                  </a:txBody>
                  <a:tcPr marL="60960" marR="60960" marT="30480" marB="30480" anchor="ctr"/>
                </a:tc>
                <a:tc>
                  <a:txBody>
                    <a:bodyPr/>
                    <a:lstStyle/>
                    <a:p>
                      <a:pPr algn="ctr"/>
                      <a:endParaRPr lang="en-US" sz="3200" b="1" kern="1200">
                        <a:solidFill>
                          <a:schemeClr val="dk1"/>
                        </a:solidFill>
                        <a:latin typeface="+mn-lt"/>
                        <a:ea typeface="+mn-ea"/>
                        <a:cs typeface="+mn-cs"/>
                      </a:endParaRPr>
                    </a:p>
                  </a:txBody>
                  <a:tcPr marL="60960" marR="60960" marT="30480" marB="30480" anchor="ctr"/>
                </a:tc>
                <a:tc>
                  <a:txBody>
                    <a:bodyPr/>
                    <a:lstStyle/>
                    <a:p>
                      <a:endParaRPr lang="en-US" sz="1100" b="0" i="0" u="none" strike="noStrike" noProof="0">
                        <a:solidFill>
                          <a:srgbClr val="000000"/>
                        </a:solidFill>
                        <a:latin typeface="Aptos Display"/>
                      </a:endParaRPr>
                    </a:p>
                  </a:txBody>
                  <a:tcPr marL="60960" marR="60960" marT="30480" marB="30480"/>
                </a:tc>
                <a:extLst>
                  <a:ext uri="{0D108BD9-81ED-4DB2-BD59-A6C34878D82A}">
                    <a16:rowId xmlns:a16="http://schemas.microsoft.com/office/drawing/2014/main" val="645747654"/>
                  </a:ext>
                </a:extLst>
              </a:tr>
            </a:tbl>
          </a:graphicData>
        </a:graphic>
      </p:graphicFrame>
    </p:spTree>
    <p:extLst>
      <p:ext uri="{BB962C8B-B14F-4D97-AF65-F5344CB8AC3E}">
        <p14:creationId xmlns:p14="http://schemas.microsoft.com/office/powerpoint/2010/main" val="345379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3E32E2-71C0-1394-30D1-837C58512219}"/>
              </a:ext>
            </a:extLst>
          </p:cNvPr>
          <p:cNvSpPr>
            <a:spLocks noGrp="1"/>
          </p:cNvSpPr>
          <p:nvPr>
            <p:ph type="title"/>
          </p:nvPr>
        </p:nvSpPr>
        <p:spPr/>
        <p:txBody>
          <a:bodyPr>
            <a:normAutofit fontScale="90000"/>
          </a:bodyPr>
          <a:lstStyle/>
          <a:p>
            <a:r>
              <a:rPr lang="en-US"/>
              <a:t>Data Management Maturity Assessment- October 2025</a:t>
            </a:r>
          </a:p>
        </p:txBody>
      </p:sp>
      <p:sp>
        <p:nvSpPr>
          <p:cNvPr id="2" name="Content Placeholder 1">
            <a:extLst>
              <a:ext uri="{FF2B5EF4-FFF2-40B4-BE49-F238E27FC236}">
                <a16:creationId xmlns:a16="http://schemas.microsoft.com/office/drawing/2014/main" id="{AF60163F-A55A-3251-30FB-3E63AA9C0932}"/>
              </a:ext>
            </a:extLst>
          </p:cNvPr>
          <p:cNvSpPr>
            <a:spLocks noGrp="1"/>
          </p:cNvSpPr>
          <p:nvPr>
            <p:ph idx="1"/>
          </p:nvPr>
        </p:nvSpPr>
        <p:spPr/>
        <p:txBody>
          <a:bodyPr>
            <a:normAutofit lnSpcReduction="10000"/>
          </a:bodyPr>
          <a:lstStyle/>
          <a:p>
            <a:r>
              <a:rPr lang="en-US"/>
              <a:t>Given to Commonwealth Data Trust Members</a:t>
            </a:r>
          </a:p>
          <a:p>
            <a:r>
              <a:rPr lang="en-US"/>
              <a:t>Open to anyone to take- Contact ODGA if interested in October!</a:t>
            </a:r>
          </a:p>
          <a:p>
            <a:r>
              <a:rPr lang="en-US"/>
              <a:t>24 Questions based on data progress in the following:</a:t>
            </a:r>
          </a:p>
          <a:p>
            <a:pPr lvl="1"/>
            <a:r>
              <a:rPr lang="en-US"/>
              <a:t>Data Foundation and Governance</a:t>
            </a:r>
          </a:p>
          <a:p>
            <a:pPr lvl="1"/>
            <a:r>
              <a:rPr lang="en-US"/>
              <a:t>Data Quality and Management</a:t>
            </a:r>
          </a:p>
          <a:p>
            <a:pPr lvl="1"/>
            <a:r>
              <a:rPr lang="en-US"/>
              <a:t>Technology and Infrastructure</a:t>
            </a:r>
          </a:p>
          <a:p>
            <a:pPr lvl="1"/>
            <a:r>
              <a:rPr lang="en-US"/>
              <a:t>Data Analytics and Decision Support</a:t>
            </a:r>
          </a:p>
          <a:p>
            <a:pPr lvl="1"/>
            <a:r>
              <a:rPr lang="en-US"/>
              <a:t>People and Culture</a:t>
            </a:r>
          </a:p>
          <a:p>
            <a:pPr lvl="1"/>
            <a:r>
              <a:rPr lang="en-US"/>
              <a:t>Collaboration and Value Realization</a:t>
            </a:r>
          </a:p>
          <a:p>
            <a:r>
              <a:rPr lang="en-US"/>
              <a:t>Allows ODGA to see agency points of need and connect agencies with helpful solutions.</a:t>
            </a:r>
          </a:p>
          <a:p>
            <a:r>
              <a:rPr lang="en-US"/>
              <a:t>Results not explicitly shared, but overall results shared in reports to the General Assembly and Commonwealth leadership. (Ex: “30% of agencies completing the assessment said that data quality is a challenge for their agencies.)</a:t>
            </a:r>
          </a:p>
          <a:p>
            <a:pPr lvl="1"/>
            <a:endParaRPr lang="en-US"/>
          </a:p>
          <a:p>
            <a:pPr lvl="1"/>
            <a:endParaRPr lang="en-US"/>
          </a:p>
          <a:p>
            <a:pPr lvl="1"/>
            <a:endParaRPr lang="en-US"/>
          </a:p>
          <a:p>
            <a:endParaRPr lang="en-US"/>
          </a:p>
        </p:txBody>
      </p:sp>
      <p:sp>
        <p:nvSpPr>
          <p:cNvPr id="4" name="Slide Number Placeholder 3">
            <a:extLst>
              <a:ext uri="{FF2B5EF4-FFF2-40B4-BE49-F238E27FC236}">
                <a16:creationId xmlns:a16="http://schemas.microsoft.com/office/drawing/2014/main" id="{7B828FBF-64E7-4818-487E-58641FB625ED}"/>
              </a:ext>
            </a:extLst>
          </p:cNvPr>
          <p:cNvSpPr>
            <a:spLocks noGrp="1"/>
          </p:cNvSpPr>
          <p:nvPr>
            <p:ph type="sldNum" sz="quarter" idx="10"/>
          </p:nvPr>
        </p:nvSpPr>
        <p:spPr/>
        <p:txBody>
          <a:bodyPr/>
          <a:lstStyle/>
          <a:p>
            <a:fld id="{7A3832A0-79CF-4AB2-A86D-F6819D2BCBA5}" type="slidenum">
              <a:rPr lang="en-US" smtClean="0"/>
              <a:pPr/>
              <a:t>33</a:t>
            </a:fld>
            <a:endParaRPr lang="en-US"/>
          </a:p>
        </p:txBody>
      </p:sp>
    </p:spTree>
    <p:extLst>
      <p:ext uri="{BB962C8B-B14F-4D97-AF65-F5344CB8AC3E}">
        <p14:creationId xmlns:p14="http://schemas.microsoft.com/office/powerpoint/2010/main" val="213367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70A851-6C4B-EF94-4148-E5305E739768}"/>
              </a:ext>
            </a:extLst>
          </p:cNvPr>
          <p:cNvSpPr>
            <a:spLocks noGrp="1"/>
          </p:cNvSpPr>
          <p:nvPr>
            <p:ph type="title"/>
          </p:nvPr>
        </p:nvSpPr>
        <p:spPr/>
        <p:txBody>
          <a:bodyPr/>
          <a:lstStyle/>
          <a:p>
            <a:r>
              <a:rPr lang="en-US"/>
              <a:t>Upcoming Events</a:t>
            </a:r>
          </a:p>
        </p:txBody>
      </p:sp>
      <p:sp>
        <p:nvSpPr>
          <p:cNvPr id="2" name="Content Placeholder 1">
            <a:extLst>
              <a:ext uri="{FF2B5EF4-FFF2-40B4-BE49-F238E27FC236}">
                <a16:creationId xmlns:a16="http://schemas.microsoft.com/office/drawing/2014/main" id="{5C6E6B26-B100-8631-76DA-18722FE0D190}"/>
              </a:ext>
            </a:extLst>
          </p:cNvPr>
          <p:cNvSpPr>
            <a:spLocks noGrp="1"/>
          </p:cNvSpPr>
          <p:nvPr>
            <p:ph idx="1"/>
          </p:nvPr>
        </p:nvSpPr>
        <p:spPr/>
        <p:txBody>
          <a:bodyPr>
            <a:normAutofit/>
          </a:bodyPr>
          <a:lstStyle/>
          <a:p>
            <a:r>
              <a:rPr lang="en-US"/>
              <a:t>October Lunch and Learns: </a:t>
            </a:r>
          </a:p>
          <a:p>
            <a:pPr lvl="1"/>
            <a:r>
              <a:rPr lang="en-US"/>
              <a:t>Understanding Virginia Data Collection and Dissemination Practices Act (for agencies-10/8) </a:t>
            </a:r>
          </a:p>
          <a:p>
            <a:pPr lvl="1"/>
            <a:r>
              <a:rPr lang="en-US"/>
              <a:t>Visualizations Best Practices (10/15)</a:t>
            </a:r>
          </a:p>
          <a:p>
            <a:r>
              <a:rPr lang="en-US"/>
              <a:t>October 2025 Data Stewards Group Meeting (10/22)</a:t>
            </a:r>
          </a:p>
          <a:p>
            <a:r>
              <a:rPr lang="en-US"/>
              <a:t>October On the Square Event: Demystifying Data with ODGA (10/29)</a:t>
            </a:r>
          </a:p>
          <a:p>
            <a:r>
              <a:rPr lang="en-US"/>
              <a:t>November Lunch and Learn: </a:t>
            </a:r>
          </a:p>
          <a:p>
            <a:pPr lvl="1"/>
            <a:r>
              <a:rPr lang="en-US"/>
              <a:t>Understanding Virginia Data Collection and Dissemination Practices Act (for universities- 11/13)</a:t>
            </a:r>
          </a:p>
          <a:p>
            <a:r>
              <a:rPr lang="en-US"/>
              <a:t>December Lunch and Learn: </a:t>
            </a:r>
          </a:p>
          <a:p>
            <a:pPr lvl="1"/>
            <a:r>
              <a:rPr lang="en-US"/>
              <a:t>Understanding Virginia Data Collection and Dissemination Practices Act (for localities- 12/4)</a:t>
            </a:r>
          </a:p>
          <a:p>
            <a:pPr lvl="1"/>
            <a:endParaRPr lang="en-US"/>
          </a:p>
          <a:p>
            <a:endParaRPr lang="en-US"/>
          </a:p>
        </p:txBody>
      </p:sp>
      <p:sp>
        <p:nvSpPr>
          <p:cNvPr id="4" name="Slide Number Placeholder 3">
            <a:extLst>
              <a:ext uri="{FF2B5EF4-FFF2-40B4-BE49-F238E27FC236}">
                <a16:creationId xmlns:a16="http://schemas.microsoft.com/office/drawing/2014/main" id="{9E7CB13F-7987-B1CD-BD64-C536A325781D}"/>
              </a:ext>
            </a:extLst>
          </p:cNvPr>
          <p:cNvSpPr>
            <a:spLocks noGrp="1"/>
          </p:cNvSpPr>
          <p:nvPr>
            <p:ph type="sldNum" sz="quarter" idx="10"/>
          </p:nvPr>
        </p:nvSpPr>
        <p:spPr/>
        <p:txBody>
          <a:bodyPr/>
          <a:lstStyle/>
          <a:p>
            <a:fld id="{7A3832A0-79CF-4AB2-A86D-F6819D2BCBA5}" type="slidenum">
              <a:rPr lang="en-US" smtClean="0"/>
              <a:pPr/>
              <a:t>34</a:t>
            </a:fld>
            <a:endParaRPr lang="en-US"/>
          </a:p>
        </p:txBody>
      </p:sp>
    </p:spTree>
    <p:extLst>
      <p:ext uri="{BB962C8B-B14F-4D97-AF65-F5344CB8AC3E}">
        <p14:creationId xmlns:p14="http://schemas.microsoft.com/office/powerpoint/2010/main" val="785807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A795-BB7C-10C0-B606-2BB393B0E050}"/>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63624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0F0F1A-AD81-58D8-0260-0DA2E6280514}"/>
              </a:ext>
            </a:extLst>
          </p:cNvPr>
          <p:cNvSpPr>
            <a:spLocks noGrp="1"/>
          </p:cNvSpPr>
          <p:nvPr>
            <p:ph type="title"/>
          </p:nvPr>
        </p:nvSpPr>
        <p:spPr/>
        <p:txBody>
          <a:bodyPr/>
          <a:lstStyle/>
          <a:p>
            <a:r>
              <a:rPr lang="en-US"/>
              <a:t>Meeting Goals</a:t>
            </a:r>
          </a:p>
        </p:txBody>
      </p:sp>
      <p:sp>
        <p:nvSpPr>
          <p:cNvPr id="2" name="Content Placeholder 1">
            <a:extLst>
              <a:ext uri="{FF2B5EF4-FFF2-40B4-BE49-F238E27FC236}">
                <a16:creationId xmlns:a16="http://schemas.microsoft.com/office/drawing/2014/main" id="{5B771F03-26DA-1825-3A36-15632935EE09}"/>
              </a:ext>
            </a:extLst>
          </p:cNvPr>
          <p:cNvSpPr>
            <a:spLocks noGrp="1"/>
          </p:cNvSpPr>
          <p:nvPr>
            <p:ph sz="half" idx="1"/>
          </p:nvPr>
        </p:nvSpPr>
        <p:spPr>
          <a:xfrm>
            <a:off x="838198" y="1486036"/>
            <a:ext cx="11123627" cy="4280166"/>
          </a:xfrm>
        </p:spPr>
        <p:txBody>
          <a:bodyPr vert="horz" lIns="91440" tIns="45720" rIns="91440" bIns="45720" rtlCol="0" anchor="t">
            <a:normAutofit/>
          </a:bodyPr>
          <a:lstStyle/>
          <a:p>
            <a:r>
              <a:rPr lang="en-US">
                <a:latin typeface="Roboto"/>
                <a:ea typeface="Roboto"/>
                <a:cs typeface="Roboto"/>
              </a:rPr>
              <a:t>Approve meeting minutes</a:t>
            </a:r>
          </a:p>
          <a:p>
            <a:r>
              <a:rPr lang="en-US">
                <a:latin typeface="Roboto"/>
                <a:ea typeface="Roboto"/>
                <a:cs typeface="Roboto"/>
              </a:rPr>
              <a:t>Vote on expanding membership</a:t>
            </a:r>
          </a:p>
          <a:p>
            <a:r>
              <a:rPr lang="en-US">
                <a:latin typeface="Roboto"/>
                <a:ea typeface="Roboto"/>
                <a:cs typeface="Roboto"/>
              </a:rPr>
              <a:t>Share ODGA updates with agency staff after the meeting</a:t>
            </a:r>
          </a:p>
          <a:p>
            <a:r>
              <a:rPr lang="en-US">
                <a:latin typeface="Roboto"/>
                <a:ea typeface="Roboto"/>
                <a:cs typeface="Roboto"/>
              </a:rPr>
              <a:t>Share agency Data &amp; Analytics projects with Deputy CDO</a:t>
            </a:r>
          </a:p>
          <a:p>
            <a:endParaRPr lang="en-US">
              <a:latin typeface="Corbel"/>
            </a:endParaRPr>
          </a:p>
          <a:p>
            <a:endParaRPr lang="en-US"/>
          </a:p>
        </p:txBody>
      </p:sp>
      <p:sp>
        <p:nvSpPr>
          <p:cNvPr id="5" name="Slide Number Placeholder 4">
            <a:extLst>
              <a:ext uri="{FF2B5EF4-FFF2-40B4-BE49-F238E27FC236}">
                <a16:creationId xmlns:a16="http://schemas.microsoft.com/office/drawing/2014/main" id="{B646C4EA-48A7-3B49-8E3C-31927D4D49B1}"/>
              </a:ext>
            </a:extLst>
          </p:cNvPr>
          <p:cNvSpPr>
            <a:spLocks noGrp="1"/>
          </p:cNvSpPr>
          <p:nvPr>
            <p:ph type="sldNum" sz="quarter" idx="10"/>
          </p:nvPr>
        </p:nvSpPr>
        <p:spPr/>
        <p:txBody>
          <a:bodyPr/>
          <a:lstStyle/>
          <a:p>
            <a:fld id="{7A3832A0-79CF-4AB2-A86D-F6819D2BCBA5}" type="slidenum">
              <a:rPr lang="en-US" smtClean="0"/>
              <a:pPr/>
              <a:t>4</a:t>
            </a:fld>
            <a:endParaRPr lang="en-US"/>
          </a:p>
        </p:txBody>
      </p:sp>
    </p:spTree>
    <p:extLst>
      <p:ext uri="{BB962C8B-B14F-4D97-AF65-F5344CB8AC3E}">
        <p14:creationId xmlns:p14="http://schemas.microsoft.com/office/powerpoint/2010/main" val="53178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D46F57-4F55-86FC-56F5-94DEF433DFE3}"/>
              </a:ext>
            </a:extLst>
          </p:cNvPr>
          <p:cNvSpPr>
            <a:spLocks noGrp="1"/>
          </p:cNvSpPr>
          <p:nvPr>
            <p:ph type="title"/>
          </p:nvPr>
        </p:nvSpPr>
        <p:spPr/>
        <p:txBody>
          <a:bodyPr/>
          <a:lstStyle/>
          <a:p>
            <a:r>
              <a:rPr lang="en-US"/>
              <a:t>Orders of Business</a:t>
            </a:r>
          </a:p>
        </p:txBody>
      </p:sp>
      <p:sp>
        <p:nvSpPr>
          <p:cNvPr id="2" name="Content Placeholder 1">
            <a:extLst>
              <a:ext uri="{FF2B5EF4-FFF2-40B4-BE49-F238E27FC236}">
                <a16:creationId xmlns:a16="http://schemas.microsoft.com/office/drawing/2014/main" id="{D7BEC354-F069-2574-43A8-F446ABE15ABC}"/>
              </a:ext>
            </a:extLst>
          </p:cNvPr>
          <p:cNvSpPr>
            <a:spLocks noGrp="1"/>
          </p:cNvSpPr>
          <p:nvPr>
            <p:ph idx="1"/>
          </p:nvPr>
        </p:nvSpPr>
        <p:spPr/>
        <p:txBody>
          <a:bodyPr vert="horz" lIns="91440" tIns="45720" rIns="91440" bIns="45720" rtlCol="0" anchor="t">
            <a:normAutofit/>
          </a:bodyPr>
          <a:lstStyle/>
          <a:p>
            <a:r>
              <a:rPr lang="en-US">
                <a:latin typeface="Roboto"/>
                <a:ea typeface="Roboto"/>
                <a:cs typeface="Roboto"/>
              </a:rPr>
              <a:t>Roll Call</a:t>
            </a:r>
          </a:p>
          <a:p>
            <a:r>
              <a:rPr lang="en-US">
                <a:latin typeface="Roboto"/>
                <a:ea typeface="Roboto"/>
                <a:cs typeface="Roboto"/>
              </a:rPr>
              <a:t>Approve March 2025 meeting minutes</a:t>
            </a:r>
          </a:p>
          <a:p>
            <a:r>
              <a:rPr lang="en-US">
                <a:latin typeface="Roboto"/>
                <a:ea typeface="Roboto"/>
                <a:cs typeface="Roboto"/>
              </a:rPr>
              <a:t>Expand the membership in the Executive Data Board </a:t>
            </a:r>
          </a:p>
          <a:p>
            <a:pPr lvl="1"/>
            <a:r>
              <a:rPr lang="en-US">
                <a:latin typeface="Roboto"/>
                <a:ea typeface="Roboto"/>
                <a:cs typeface="Roboto"/>
              </a:rPr>
              <a:t>Currently</a:t>
            </a:r>
            <a:r>
              <a:rPr lang="en-US" b="1">
                <a:latin typeface="Roboto"/>
                <a:ea typeface="Roboto"/>
                <a:cs typeface="Roboto"/>
              </a:rPr>
              <a:t> 8 </a:t>
            </a:r>
            <a:r>
              <a:rPr lang="en-US">
                <a:latin typeface="Roboto"/>
                <a:ea typeface="Roboto"/>
                <a:cs typeface="Roboto"/>
              </a:rPr>
              <a:t>members plus CDO</a:t>
            </a:r>
          </a:p>
          <a:p>
            <a:pPr lvl="1"/>
            <a:r>
              <a:rPr lang="en-US">
                <a:latin typeface="Roboto"/>
                <a:ea typeface="Roboto"/>
                <a:cs typeface="Roboto"/>
              </a:rPr>
              <a:t>34 Executive branch agencies belong to the Commonwealth Data Trust</a:t>
            </a:r>
          </a:p>
          <a:p>
            <a:pPr lvl="1"/>
            <a:r>
              <a:rPr lang="en-US">
                <a:latin typeface="Corbel"/>
                <a:ea typeface="Roboto"/>
              </a:rPr>
              <a:t>Propose expanding EDB membership to </a:t>
            </a:r>
            <a:r>
              <a:rPr lang="en-US" b="1">
                <a:latin typeface="Corbel"/>
                <a:ea typeface="Roboto"/>
              </a:rPr>
              <a:t>15</a:t>
            </a:r>
            <a:r>
              <a:rPr lang="en-US">
                <a:latin typeface="Corbel"/>
                <a:ea typeface="Roboto"/>
              </a:rPr>
              <a:t> members including CDO to include at least one member of each Secretariat</a:t>
            </a:r>
          </a:p>
          <a:p>
            <a:pPr lvl="2"/>
            <a:r>
              <a:rPr lang="en-US">
                <a:latin typeface="Corbel"/>
                <a:ea typeface="Roboto"/>
              </a:rPr>
              <a:t>Suggested agencies: VITA, DOAV, TRS, DOLI, DJJ, VDFP, DVS, DOF, VEDP.</a:t>
            </a:r>
          </a:p>
          <a:p>
            <a:pPr lvl="2"/>
            <a:r>
              <a:rPr lang="en-US">
                <a:latin typeface="Roboto"/>
                <a:ea typeface="Roboto"/>
                <a:cs typeface="Roboto"/>
              </a:rPr>
              <a:t>Better representation across executive agencies</a:t>
            </a:r>
          </a:p>
          <a:p>
            <a:pPr lvl="2"/>
            <a:r>
              <a:rPr lang="en-US">
                <a:latin typeface="Roboto"/>
                <a:ea typeface="Roboto"/>
                <a:cs typeface="Roboto"/>
              </a:rPr>
              <a:t>Expands Data Governance Council</a:t>
            </a:r>
          </a:p>
          <a:p>
            <a:pPr lvl="2"/>
            <a:r>
              <a:rPr lang="en-US">
                <a:latin typeface="Roboto"/>
                <a:ea typeface="Roboto"/>
                <a:cs typeface="Roboto"/>
              </a:rPr>
              <a:t>Quorum requires  8 attendees</a:t>
            </a:r>
          </a:p>
          <a:p>
            <a:r>
              <a:rPr lang="en-US">
                <a:latin typeface="Roboto"/>
                <a:ea typeface="Roboto"/>
                <a:cs typeface="Roboto"/>
              </a:rPr>
              <a:t>Approve revised charter to reflect membership change</a:t>
            </a:r>
          </a:p>
          <a:p>
            <a:endParaRPr lang="en-US"/>
          </a:p>
          <a:p>
            <a:endParaRPr lang="en-US"/>
          </a:p>
        </p:txBody>
      </p:sp>
      <p:sp>
        <p:nvSpPr>
          <p:cNvPr id="4" name="Slide Number Placeholder 3">
            <a:extLst>
              <a:ext uri="{FF2B5EF4-FFF2-40B4-BE49-F238E27FC236}">
                <a16:creationId xmlns:a16="http://schemas.microsoft.com/office/drawing/2014/main" id="{C0ECCFE4-BC5D-15DB-C044-7C966933BCAB}"/>
              </a:ext>
            </a:extLst>
          </p:cNvPr>
          <p:cNvSpPr>
            <a:spLocks noGrp="1"/>
          </p:cNvSpPr>
          <p:nvPr>
            <p:ph type="sldNum" sz="quarter" idx="10"/>
          </p:nvPr>
        </p:nvSpPr>
        <p:spPr/>
        <p:txBody>
          <a:bodyPr/>
          <a:lstStyle/>
          <a:p>
            <a:fld id="{7A3832A0-79CF-4AB2-A86D-F6819D2BCBA5}" type="slidenum">
              <a:rPr lang="en-US" smtClean="0"/>
              <a:pPr/>
              <a:t>5</a:t>
            </a:fld>
            <a:endParaRPr lang="en-US"/>
          </a:p>
        </p:txBody>
      </p:sp>
    </p:spTree>
    <p:extLst>
      <p:ext uri="{BB962C8B-B14F-4D97-AF65-F5344CB8AC3E}">
        <p14:creationId xmlns:p14="http://schemas.microsoft.com/office/powerpoint/2010/main" val="356640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B4B3A9-C4BE-1503-9E7D-DDDAD6BA1349}"/>
              </a:ext>
            </a:extLst>
          </p:cNvPr>
          <p:cNvSpPr>
            <a:spLocks noGrp="1"/>
          </p:cNvSpPr>
          <p:nvPr>
            <p:ph type="title"/>
          </p:nvPr>
        </p:nvSpPr>
        <p:spPr/>
        <p:txBody>
          <a:bodyPr/>
          <a:lstStyle/>
          <a:p>
            <a:r>
              <a:rPr lang="en-US"/>
              <a:t>Executive Agency Data Trust Status </a:t>
            </a:r>
          </a:p>
        </p:txBody>
      </p:sp>
      <p:graphicFrame>
        <p:nvGraphicFramePr>
          <p:cNvPr id="5" name="Table 5">
            <a:extLst>
              <a:ext uri="{FF2B5EF4-FFF2-40B4-BE49-F238E27FC236}">
                <a16:creationId xmlns:a16="http://schemas.microsoft.com/office/drawing/2014/main" id="{14745F3E-BB49-5E9E-D4DC-E37496FF7C85}"/>
              </a:ext>
            </a:extLst>
          </p:cNvPr>
          <p:cNvGraphicFramePr>
            <a:graphicFrameLocks noGrp="1"/>
          </p:cNvGraphicFramePr>
          <p:nvPr>
            <p:extLst>
              <p:ext uri="{D42A27DB-BD31-4B8C-83A1-F6EECF244321}">
                <p14:modId xmlns:p14="http://schemas.microsoft.com/office/powerpoint/2010/main" val="3259148813"/>
              </p:ext>
            </p:extLst>
          </p:nvPr>
        </p:nvGraphicFramePr>
        <p:xfrm>
          <a:off x="450492" y="1066623"/>
          <a:ext cx="10251720" cy="5551164"/>
        </p:xfrm>
        <a:graphic>
          <a:graphicData uri="http://schemas.openxmlformats.org/drawingml/2006/table">
            <a:tbl>
              <a:tblPr firstRow="1" bandRow="1">
                <a:tableStyleId>{5C22544A-7EE6-4342-B048-85BDC9FD1C3A}</a:tableStyleId>
              </a:tblPr>
              <a:tblGrid>
                <a:gridCol w="854310">
                  <a:extLst>
                    <a:ext uri="{9D8B030D-6E8A-4147-A177-3AD203B41FA5}">
                      <a16:colId xmlns:a16="http://schemas.microsoft.com/office/drawing/2014/main" val="3373860243"/>
                    </a:ext>
                  </a:extLst>
                </a:gridCol>
                <a:gridCol w="854310">
                  <a:extLst>
                    <a:ext uri="{9D8B030D-6E8A-4147-A177-3AD203B41FA5}">
                      <a16:colId xmlns:a16="http://schemas.microsoft.com/office/drawing/2014/main" val="2696507418"/>
                    </a:ext>
                  </a:extLst>
                </a:gridCol>
                <a:gridCol w="854310">
                  <a:extLst>
                    <a:ext uri="{9D8B030D-6E8A-4147-A177-3AD203B41FA5}">
                      <a16:colId xmlns:a16="http://schemas.microsoft.com/office/drawing/2014/main" val="935172723"/>
                    </a:ext>
                  </a:extLst>
                </a:gridCol>
                <a:gridCol w="854310">
                  <a:extLst>
                    <a:ext uri="{9D8B030D-6E8A-4147-A177-3AD203B41FA5}">
                      <a16:colId xmlns:a16="http://schemas.microsoft.com/office/drawing/2014/main" val="822352604"/>
                    </a:ext>
                  </a:extLst>
                </a:gridCol>
                <a:gridCol w="795708">
                  <a:extLst>
                    <a:ext uri="{9D8B030D-6E8A-4147-A177-3AD203B41FA5}">
                      <a16:colId xmlns:a16="http://schemas.microsoft.com/office/drawing/2014/main" val="257643323"/>
                    </a:ext>
                  </a:extLst>
                </a:gridCol>
                <a:gridCol w="912912">
                  <a:extLst>
                    <a:ext uri="{9D8B030D-6E8A-4147-A177-3AD203B41FA5}">
                      <a16:colId xmlns:a16="http://schemas.microsoft.com/office/drawing/2014/main" val="340744723"/>
                    </a:ext>
                  </a:extLst>
                </a:gridCol>
                <a:gridCol w="885408">
                  <a:extLst>
                    <a:ext uri="{9D8B030D-6E8A-4147-A177-3AD203B41FA5}">
                      <a16:colId xmlns:a16="http://schemas.microsoft.com/office/drawing/2014/main" val="3062191136"/>
                    </a:ext>
                  </a:extLst>
                </a:gridCol>
                <a:gridCol w="823212">
                  <a:extLst>
                    <a:ext uri="{9D8B030D-6E8A-4147-A177-3AD203B41FA5}">
                      <a16:colId xmlns:a16="http://schemas.microsoft.com/office/drawing/2014/main" val="2452888044"/>
                    </a:ext>
                  </a:extLst>
                </a:gridCol>
                <a:gridCol w="854310">
                  <a:extLst>
                    <a:ext uri="{9D8B030D-6E8A-4147-A177-3AD203B41FA5}">
                      <a16:colId xmlns:a16="http://schemas.microsoft.com/office/drawing/2014/main" val="4118705973"/>
                    </a:ext>
                  </a:extLst>
                </a:gridCol>
                <a:gridCol w="854310">
                  <a:extLst>
                    <a:ext uri="{9D8B030D-6E8A-4147-A177-3AD203B41FA5}">
                      <a16:colId xmlns:a16="http://schemas.microsoft.com/office/drawing/2014/main" val="3825211344"/>
                    </a:ext>
                  </a:extLst>
                </a:gridCol>
                <a:gridCol w="854310">
                  <a:extLst>
                    <a:ext uri="{9D8B030D-6E8A-4147-A177-3AD203B41FA5}">
                      <a16:colId xmlns:a16="http://schemas.microsoft.com/office/drawing/2014/main" val="71478271"/>
                    </a:ext>
                  </a:extLst>
                </a:gridCol>
                <a:gridCol w="854310">
                  <a:extLst>
                    <a:ext uri="{9D8B030D-6E8A-4147-A177-3AD203B41FA5}">
                      <a16:colId xmlns:a16="http://schemas.microsoft.com/office/drawing/2014/main" val="1270535463"/>
                    </a:ext>
                  </a:extLst>
                </a:gridCol>
              </a:tblGrid>
              <a:tr h="1131564">
                <a:tc>
                  <a:txBody>
                    <a:bodyPr/>
                    <a:lstStyle/>
                    <a:p>
                      <a:pPr algn="ctr"/>
                      <a:r>
                        <a:rPr lang="en-US" sz="1100">
                          <a:solidFill>
                            <a:schemeClr val="bg1"/>
                          </a:solidFill>
                        </a:rPr>
                        <a:t>Administration</a:t>
                      </a:r>
                    </a:p>
                  </a:txBody>
                  <a:tcPr vert="vert270" anchor="ctr"/>
                </a:tc>
                <a:tc>
                  <a:txBody>
                    <a:bodyPr/>
                    <a:lstStyle/>
                    <a:p>
                      <a:pPr algn="ctr"/>
                      <a:r>
                        <a:rPr lang="en-US" sz="1100"/>
                        <a:t>Agriculture</a:t>
                      </a:r>
                    </a:p>
                  </a:txBody>
                  <a:tcPr vert="vert270" anchor="ctr"/>
                </a:tc>
                <a:tc>
                  <a:txBody>
                    <a:bodyPr/>
                    <a:lstStyle/>
                    <a:p>
                      <a:pPr algn="ctr"/>
                      <a:r>
                        <a:rPr lang="en-US" sz="1100"/>
                        <a:t>Commerce</a:t>
                      </a:r>
                    </a:p>
                  </a:txBody>
                  <a:tcPr vert="vert270" anchor="ctr"/>
                </a:tc>
                <a:tc gridSpan="2">
                  <a:txBody>
                    <a:bodyPr/>
                    <a:lstStyle/>
                    <a:p>
                      <a:pPr algn="ctr"/>
                      <a:r>
                        <a:rPr lang="en-US" sz="1100"/>
                        <a:t>Education</a:t>
                      </a:r>
                    </a:p>
                  </a:txBody>
                  <a:tcPr vert="vert270" anchor="ctr"/>
                </a:tc>
                <a:tc hMerge="1">
                  <a:txBody>
                    <a:bodyPr/>
                    <a:lstStyle/>
                    <a:p>
                      <a:pPr algn="ctr"/>
                      <a:endParaRPr lang="en-US" sz="1000"/>
                    </a:p>
                  </a:txBody>
                  <a:tcPr vert="vert270" anchor="ctr"/>
                </a:tc>
                <a:tc>
                  <a:txBody>
                    <a:bodyPr/>
                    <a:lstStyle/>
                    <a:p>
                      <a:pPr algn="ctr"/>
                      <a:r>
                        <a:rPr lang="en-US" sz="1100"/>
                        <a:t>Finance</a:t>
                      </a:r>
                    </a:p>
                  </a:txBody>
                  <a:tcPr vert="vert270" anchor="ctr"/>
                </a:tc>
                <a:tc>
                  <a:txBody>
                    <a:bodyPr/>
                    <a:lstStyle/>
                    <a:p>
                      <a:pPr algn="ctr"/>
                      <a:r>
                        <a:rPr lang="en-US" sz="1100"/>
                        <a:t>Health &amp; HR</a:t>
                      </a:r>
                    </a:p>
                  </a:txBody>
                  <a:tcPr vert="vert270" anchor="ctr"/>
                </a:tc>
                <a:tc>
                  <a:txBody>
                    <a:bodyPr/>
                    <a:lstStyle/>
                    <a:p>
                      <a:pPr algn="ctr"/>
                      <a:r>
                        <a:rPr lang="en-US" sz="1100"/>
                        <a:t>Labor</a:t>
                      </a:r>
                    </a:p>
                  </a:txBody>
                  <a:tcPr vert="vert270" anchor="ctr"/>
                </a:tc>
                <a:tc>
                  <a:txBody>
                    <a:bodyPr/>
                    <a:lstStyle/>
                    <a:p>
                      <a:pPr algn="ctr"/>
                      <a:r>
                        <a:rPr lang="en-US" sz="1100"/>
                        <a:t>Natural Resources</a:t>
                      </a:r>
                    </a:p>
                  </a:txBody>
                  <a:tcPr vert="vert270" anchor="ctr"/>
                </a:tc>
                <a:tc>
                  <a:txBody>
                    <a:bodyPr/>
                    <a:lstStyle/>
                    <a:p>
                      <a:pPr algn="ctr"/>
                      <a:r>
                        <a:rPr lang="en-US" sz="1100"/>
                        <a:t>Public Safety</a:t>
                      </a:r>
                    </a:p>
                  </a:txBody>
                  <a:tcPr vert="vert270" anchor="ctr"/>
                </a:tc>
                <a:tc>
                  <a:txBody>
                    <a:bodyPr/>
                    <a:lstStyle/>
                    <a:p>
                      <a:pPr algn="ctr"/>
                      <a:r>
                        <a:rPr lang="en-US" sz="1100"/>
                        <a:t>Transportation</a:t>
                      </a:r>
                    </a:p>
                  </a:txBody>
                  <a:tcPr vert="vert270" anchor="ctr"/>
                </a:tc>
                <a:tc>
                  <a:txBody>
                    <a:bodyPr/>
                    <a:lstStyle/>
                    <a:p>
                      <a:pPr algn="ctr"/>
                      <a:r>
                        <a:rPr lang="en-US" sz="1100"/>
                        <a:t>Veterans</a:t>
                      </a:r>
                    </a:p>
                  </a:txBody>
                  <a:tcPr vert="vert270" anchor="ctr"/>
                </a:tc>
                <a:extLst>
                  <a:ext uri="{0D108BD9-81ED-4DB2-BD59-A6C34878D82A}">
                    <a16:rowId xmlns:a16="http://schemas.microsoft.com/office/drawing/2014/main" val="2614356040"/>
                  </a:ext>
                </a:extLst>
              </a:tr>
              <a:tr h="4290108">
                <a:tc>
                  <a:txBody>
                    <a:bodyPr/>
                    <a:lstStyle/>
                    <a:p>
                      <a:pPr algn="ctr"/>
                      <a:r>
                        <a:rPr lang="nl-NL" sz="1000">
                          <a:solidFill>
                            <a:schemeClr val="tx1"/>
                          </a:solidFill>
                        </a:rPr>
                        <a:t>CB</a:t>
                      </a:r>
                    </a:p>
                    <a:p>
                      <a:pPr algn="ctr"/>
                      <a:r>
                        <a:rPr lang="nl-NL" sz="1000">
                          <a:solidFill>
                            <a:schemeClr val="tx1"/>
                          </a:solidFill>
                        </a:rPr>
                        <a:t>DGS</a:t>
                      </a:r>
                    </a:p>
                    <a:p>
                      <a:pPr algn="ctr"/>
                      <a:r>
                        <a:rPr lang="nl-NL" sz="1200" b="1" u="sng">
                          <a:solidFill>
                            <a:schemeClr val="tx1"/>
                          </a:solidFill>
                        </a:rPr>
                        <a:t>DHRM</a:t>
                      </a:r>
                    </a:p>
                    <a:p>
                      <a:pPr algn="ctr"/>
                      <a:r>
                        <a:rPr lang="nl-NL" sz="1000">
                          <a:solidFill>
                            <a:schemeClr val="tx1"/>
                          </a:solidFill>
                        </a:rPr>
                        <a:t>ELECT</a:t>
                      </a:r>
                    </a:p>
                    <a:p>
                      <a:pPr algn="ctr"/>
                      <a:r>
                        <a:rPr lang="nl-NL" sz="1200" b="1" u="sng">
                          <a:solidFill>
                            <a:schemeClr val="tx1"/>
                          </a:solidFill>
                        </a:rPr>
                        <a:t>VITA</a:t>
                      </a:r>
                    </a:p>
                    <a:p>
                      <a:pPr algn="ctr"/>
                      <a:r>
                        <a:rPr lang="nl-NL" sz="1200" b="1" u="sng">
                          <a:solidFill>
                            <a:schemeClr val="tx1"/>
                          </a:solidFill>
                        </a:rPr>
                        <a:t>ODGA*</a:t>
                      </a:r>
                    </a:p>
                  </a:txBody>
                  <a:tcPr>
                    <a:solidFill>
                      <a:schemeClr val="bg1"/>
                    </a:solidFill>
                  </a:tcPr>
                </a:tc>
                <a:tc>
                  <a:txBody>
                    <a:bodyPr/>
                    <a:lstStyle/>
                    <a:p>
                      <a:pPr algn="ctr"/>
                      <a:r>
                        <a:rPr lang="en-US" sz="1200" b="1" u="sng">
                          <a:solidFill>
                            <a:schemeClr val="tx1"/>
                          </a:solidFill>
                        </a:rPr>
                        <a:t>DOF</a:t>
                      </a:r>
                    </a:p>
                    <a:p>
                      <a:pPr algn="ctr"/>
                      <a:r>
                        <a:rPr lang="en-US" sz="1000">
                          <a:solidFill>
                            <a:schemeClr val="tx1"/>
                          </a:solidFill>
                        </a:rPr>
                        <a:t>VDACS</a:t>
                      </a:r>
                    </a:p>
                    <a:p>
                      <a:pPr algn="ctr"/>
                      <a:r>
                        <a:rPr lang="en-US" sz="1000">
                          <a:solidFill>
                            <a:schemeClr val="tx1"/>
                          </a:solidFill>
                        </a:rPr>
                        <a:t>VRC</a:t>
                      </a:r>
                    </a:p>
                  </a:txBody>
                  <a:tcPr>
                    <a:solidFill>
                      <a:schemeClr val="bg1"/>
                    </a:solidFill>
                  </a:tcPr>
                </a:tc>
                <a:tc>
                  <a:txBody>
                    <a:bodyPr/>
                    <a:lstStyle/>
                    <a:p>
                      <a:pPr algn="ctr"/>
                      <a:r>
                        <a:rPr lang="en-US" sz="1000">
                          <a:solidFill>
                            <a:schemeClr val="tx1"/>
                          </a:solidFill>
                        </a:rPr>
                        <a:t>DHCD</a:t>
                      </a:r>
                    </a:p>
                    <a:p>
                      <a:pPr algn="ctr"/>
                      <a:r>
                        <a:rPr lang="en-US" sz="1200" b="1" u="sng">
                          <a:solidFill>
                            <a:schemeClr val="tx1"/>
                          </a:solidFill>
                        </a:rPr>
                        <a:t>DSBSD</a:t>
                      </a:r>
                    </a:p>
                    <a:p>
                      <a:pPr algn="ctr"/>
                      <a:r>
                        <a:rPr lang="en-US" sz="1000">
                          <a:solidFill>
                            <a:schemeClr val="tx1"/>
                          </a:solidFill>
                        </a:rPr>
                        <a:t>ENERGY</a:t>
                      </a:r>
                    </a:p>
                    <a:p>
                      <a:pPr algn="ctr"/>
                      <a:r>
                        <a:rPr lang="en-US" sz="1200" b="1" u="sng">
                          <a:solidFill>
                            <a:schemeClr val="tx1"/>
                          </a:solidFill>
                        </a:rPr>
                        <a:t>TRRC</a:t>
                      </a:r>
                    </a:p>
                    <a:p>
                      <a:pPr algn="ctr"/>
                      <a:r>
                        <a:rPr lang="en-US" sz="1200" b="1" u="sng">
                          <a:solidFill>
                            <a:schemeClr val="tx1"/>
                          </a:solidFill>
                        </a:rPr>
                        <a:t>VEDP</a:t>
                      </a:r>
                    </a:p>
                    <a:p>
                      <a:pPr algn="ctr"/>
                      <a:r>
                        <a:rPr lang="en-US" sz="1200" b="1" u="sng">
                          <a:solidFill>
                            <a:schemeClr val="tx1"/>
                          </a:solidFill>
                        </a:rPr>
                        <a:t>VIPC</a:t>
                      </a:r>
                    </a:p>
                    <a:p>
                      <a:pPr algn="ctr"/>
                      <a:r>
                        <a:rPr lang="en-US" sz="1000">
                          <a:solidFill>
                            <a:schemeClr val="tx1"/>
                          </a:solidFill>
                        </a:rPr>
                        <a:t>VTA</a:t>
                      </a:r>
                    </a:p>
                    <a:p>
                      <a:pPr algn="ctr"/>
                      <a:endParaRPr lang="en-US" sz="1000">
                        <a:solidFill>
                          <a:schemeClr val="tx1"/>
                        </a:solidFill>
                      </a:endParaRPr>
                    </a:p>
                    <a:p>
                      <a:pPr algn="ctr"/>
                      <a:endParaRPr lang="en-US" sz="1000">
                        <a:solidFill>
                          <a:schemeClr val="tx1"/>
                        </a:solidFill>
                      </a:endParaRPr>
                    </a:p>
                  </a:txBody>
                  <a:tcPr>
                    <a:solidFill>
                      <a:schemeClr val="bg1"/>
                    </a:solidFill>
                  </a:tcPr>
                </a:tc>
                <a:tc>
                  <a:txBody>
                    <a:bodyPr/>
                    <a:lstStyle/>
                    <a:p>
                      <a:pPr algn="ctr"/>
                      <a:r>
                        <a:rPr lang="en-US" sz="1000">
                          <a:solidFill>
                            <a:schemeClr val="tx1"/>
                          </a:solidFill>
                        </a:rPr>
                        <a:t>CNU</a:t>
                      </a:r>
                    </a:p>
                    <a:p>
                      <a:pPr algn="ctr"/>
                      <a:r>
                        <a:rPr lang="en-US" sz="1200" b="1" u="sng">
                          <a:solidFill>
                            <a:schemeClr val="tx1"/>
                          </a:solidFill>
                        </a:rPr>
                        <a:t>DOE*</a:t>
                      </a:r>
                    </a:p>
                    <a:p>
                      <a:pPr algn="ctr"/>
                      <a:r>
                        <a:rPr lang="en-US" sz="1000">
                          <a:solidFill>
                            <a:schemeClr val="tx1"/>
                          </a:solidFill>
                        </a:rPr>
                        <a:t>EVMS</a:t>
                      </a:r>
                    </a:p>
                    <a:p>
                      <a:pPr algn="ctr"/>
                      <a:r>
                        <a:rPr lang="en-US" sz="1000">
                          <a:solidFill>
                            <a:schemeClr val="tx1"/>
                          </a:solidFill>
                        </a:rPr>
                        <a:t>FCMV</a:t>
                      </a:r>
                    </a:p>
                    <a:p>
                      <a:pPr algn="ctr"/>
                      <a:r>
                        <a:rPr lang="en-US" sz="1000">
                          <a:solidFill>
                            <a:schemeClr val="tx1"/>
                          </a:solidFill>
                        </a:rPr>
                        <a:t>GH</a:t>
                      </a:r>
                    </a:p>
                    <a:p>
                      <a:pPr algn="ctr"/>
                      <a:r>
                        <a:rPr lang="en-US" sz="1000">
                          <a:solidFill>
                            <a:schemeClr val="tx1"/>
                          </a:solidFill>
                        </a:rPr>
                        <a:t>GMU</a:t>
                      </a:r>
                    </a:p>
                    <a:p>
                      <a:pPr algn="ctr"/>
                      <a:r>
                        <a:rPr lang="en-US" sz="1000">
                          <a:solidFill>
                            <a:schemeClr val="tx1"/>
                          </a:solidFill>
                        </a:rPr>
                        <a:t>IALR</a:t>
                      </a:r>
                    </a:p>
                    <a:p>
                      <a:pPr algn="ctr"/>
                      <a:r>
                        <a:rPr lang="en-US" sz="1000">
                          <a:solidFill>
                            <a:schemeClr val="tx1"/>
                          </a:solidFill>
                        </a:rPr>
                        <a:t>JMU</a:t>
                      </a:r>
                    </a:p>
                    <a:p>
                      <a:pPr algn="ctr"/>
                      <a:r>
                        <a:rPr lang="en-US" sz="1000">
                          <a:solidFill>
                            <a:schemeClr val="tx1"/>
                          </a:solidFill>
                        </a:rPr>
                        <a:t>JYF</a:t>
                      </a:r>
                    </a:p>
                    <a:p>
                      <a:pPr algn="ctr"/>
                      <a:r>
                        <a:rPr lang="en-US" sz="1000">
                          <a:solidFill>
                            <a:schemeClr val="tx1"/>
                          </a:solidFill>
                        </a:rPr>
                        <a:t>LVA</a:t>
                      </a:r>
                    </a:p>
                    <a:p>
                      <a:pPr algn="ctr"/>
                      <a:r>
                        <a:rPr lang="en-US" sz="1000">
                          <a:solidFill>
                            <a:schemeClr val="tx1"/>
                          </a:solidFill>
                        </a:rPr>
                        <a:t>LWU</a:t>
                      </a:r>
                    </a:p>
                    <a:p>
                      <a:pPr algn="ctr"/>
                      <a:r>
                        <a:rPr lang="en-US" sz="1000">
                          <a:solidFill>
                            <a:schemeClr val="tx1"/>
                          </a:solidFill>
                        </a:rPr>
                        <a:t>NCI</a:t>
                      </a:r>
                    </a:p>
                    <a:p>
                      <a:pPr algn="ctr"/>
                      <a:r>
                        <a:rPr lang="en-US" sz="1000">
                          <a:solidFill>
                            <a:schemeClr val="tx1"/>
                          </a:solidFill>
                        </a:rPr>
                        <a:t>NSU</a:t>
                      </a:r>
                    </a:p>
                    <a:p>
                      <a:pPr algn="ctr"/>
                      <a:r>
                        <a:rPr lang="en-US" sz="1200" b="1" u="sng">
                          <a:solidFill>
                            <a:schemeClr val="tx1"/>
                          </a:solidFill>
                        </a:rPr>
                        <a:t>ODU</a:t>
                      </a:r>
                    </a:p>
                    <a:p>
                      <a:pPr algn="ctr"/>
                      <a:r>
                        <a:rPr lang="en-US" sz="1000">
                          <a:solidFill>
                            <a:schemeClr val="tx1"/>
                          </a:solidFill>
                        </a:rPr>
                        <a:t>RBC</a:t>
                      </a:r>
                    </a:p>
                    <a:p>
                      <a:pPr algn="ctr"/>
                      <a:r>
                        <a:rPr lang="en-US" sz="1000">
                          <a:solidFill>
                            <a:schemeClr val="tx1"/>
                          </a:solidFill>
                        </a:rPr>
                        <a:t>RHEA</a:t>
                      </a:r>
                    </a:p>
                    <a:p>
                      <a:pPr algn="ctr"/>
                      <a:r>
                        <a:rPr lang="en-US" sz="1000">
                          <a:solidFill>
                            <a:schemeClr val="tx1"/>
                          </a:solidFill>
                        </a:rPr>
                        <a:t>RU</a:t>
                      </a:r>
                    </a:p>
                    <a:p>
                      <a:pPr algn="ctr"/>
                      <a:endParaRPr lang="en-US" sz="1000">
                        <a:solidFill>
                          <a:schemeClr val="tx1"/>
                        </a:solidFill>
                      </a:endParaRPr>
                    </a:p>
                  </a:txBody>
                  <a:tcPr>
                    <a:solidFill>
                      <a:schemeClr val="bg1"/>
                    </a:solidFill>
                  </a:tcPr>
                </a:tc>
                <a:tc>
                  <a:txBody>
                    <a:bodyPr/>
                    <a:lstStyle/>
                    <a:p>
                      <a:pPr algn="ctr"/>
                      <a:r>
                        <a:rPr lang="en-US" sz="1200" b="1" u="sng">
                          <a:solidFill>
                            <a:schemeClr val="tx1"/>
                          </a:solidFill>
                        </a:rPr>
                        <a:t>SCHEV</a:t>
                      </a:r>
                    </a:p>
                    <a:p>
                      <a:pPr algn="ctr"/>
                      <a:r>
                        <a:rPr lang="en-US" sz="1000">
                          <a:solidFill>
                            <a:schemeClr val="tx1"/>
                          </a:solidFill>
                        </a:rPr>
                        <a:t>SMV</a:t>
                      </a:r>
                    </a:p>
                    <a:p>
                      <a:pPr algn="ctr"/>
                      <a:r>
                        <a:rPr lang="en-US" sz="1000">
                          <a:solidFill>
                            <a:schemeClr val="tx1"/>
                          </a:solidFill>
                        </a:rPr>
                        <a:t>SVHEC</a:t>
                      </a:r>
                    </a:p>
                    <a:p>
                      <a:pPr algn="ctr"/>
                      <a:r>
                        <a:rPr lang="en-US" sz="1000">
                          <a:solidFill>
                            <a:schemeClr val="tx1"/>
                          </a:solidFill>
                        </a:rPr>
                        <a:t>SWHEC</a:t>
                      </a:r>
                    </a:p>
                    <a:p>
                      <a:pPr algn="ctr"/>
                      <a:r>
                        <a:rPr lang="en-US" sz="1000">
                          <a:solidFill>
                            <a:schemeClr val="tx1"/>
                          </a:solidFill>
                        </a:rPr>
                        <a:t>UMW</a:t>
                      </a:r>
                    </a:p>
                    <a:p>
                      <a:pPr algn="ctr"/>
                      <a:r>
                        <a:rPr lang="en-US" sz="1000">
                          <a:solidFill>
                            <a:schemeClr val="tx1"/>
                          </a:solidFill>
                        </a:rPr>
                        <a:t>UVA</a:t>
                      </a:r>
                    </a:p>
                    <a:p>
                      <a:pPr algn="ctr"/>
                      <a:r>
                        <a:rPr lang="en-US" sz="1000">
                          <a:solidFill>
                            <a:schemeClr val="tx1"/>
                          </a:solidFill>
                        </a:rPr>
                        <a:t>VCA</a:t>
                      </a:r>
                    </a:p>
                    <a:p>
                      <a:pPr algn="ctr"/>
                      <a:r>
                        <a:rPr lang="en-US" sz="1200" b="1" u="sng">
                          <a:solidFill>
                            <a:schemeClr val="tx1"/>
                          </a:solidFill>
                        </a:rPr>
                        <a:t>VCCS</a:t>
                      </a:r>
                    </a:p>
                    <a:p>
                      <a:pPr algn="ctr"/>
                      <a:r>
                        <a:rPr lang="en-US" sz="1200" b="1" u="sng">
                          <a:solidFill>
                            <a:schemeClr val="tx1"/>
                          </a:solidFill>
                        </a:rPr>
                        <a:t>VCU</a:t>
                      </a:r>
                    </a:p>
                    <a:p>
                      <a:pPr algn="ctr"/>
                      <a:r>
                        <a:rPr lang="en-US" sz="1000">
                          <a:solidFill>
                            <a:schemeClr val="tx1"/>
                          </a:solidFill>
                        </a:rPr>
                        <a:t>VIMS</a:t>
                      </a:r>
                    </a:p>
                    <a:p>
                      <a:pPr algn="ctr"/>
                      <a:r>
                        <a:rPr lang="en-US" sz="1000">
                          <a:solidFill>
                            <a:schemeClr val="tx1"/>
                          </a:solidFill>
                        </a:rPr>
                        <a:t>VMFA</a:t>
                      </a:r>
                    </a:p>
                    <a:p>
                      <a:pPr algn="ctr"/>
                      <a:r>
                        <a:rPr lang="en-US" sz="1000">
                          <a:solidFill>
                            <a:schemeClr val="tx1"/>
                          </a:solidFill>
                        </a:rPr>
                        <a:t>VMI</a:t>
                      </a:r>
                    </a:p>
                    <a:p>
                      <a:pPr algn="ctr"/>
                      <a:r>
                        <a:rPr lang="en-US" sz="1000">
                          <a:solidFill>
                            <a:schemeClr val="tx1"/>
                          </a:solidFill>
                        </a:rPr>
                        <a:t>VMNH</a:t>
                      </a:r>
                    </a:p>
                    <a:p>
                      <a:pPr algn="ctr"/>
                      <a:r>
                        <a:rPr lang="en-US" sz="1000">
                          <a:solidFill>
                            <a:schemeClr val="tx1"/>
                          </a:solidFill>
                        </a:rPr>
                        <a:t>VSDB</a:t>
                      </a:r>
                    </a:p>
                    <a:p>
                      <a:pPr algn="ctr"/>
                      <a:r>
                        <a:rPr lang="en-US" sz="1000">
                          <a:solidFill>
                            <a:schemeClr val="tx1"/>
                          </a:solidFill>
                        </a:rPr>
                        <a:t>VSU</a:t>
                      </a:r>
                    </a:p>
                    <a:p>
                      <a:pPr algn="ctr"/>
                      <a:r>
                        <a:rPr lang="en-US" sz="1000">
                          <a:solidFill>
                            <a:schemeClr val="tx1"/>
                          </a:solidFill>
                        </a:rPr>
                        <a:t>VT</a:t>
                      </a:r>
                    </a:p>
                    <a:p>
                      <a:pPr algn="ctr"/>
                      <a:r>
                        <a:rPr lang="en-US" sz="1000">
                          <a:solidFill>
                            <a:schemeClr val="tx1"/>
                          </a:solidFill>
                        </a:rPr>
                        <a:t>WM</a:t>
                      </a:r>
                    </a:p>
                  </a:txBody>
                  <a:tcPr>
                    <a:solidFill>
                      <a:schemeClr val="bg1"/>
                    </a:solidFill>
                  </a:tcPr>
                </a:tc>
                <a:tc>
                  <a:txBody>
                    <a:bodyPr/>
                    <a:lstStyle/>
                    <a:p>
                      <a:pPr algn="ctr"/>
                      <a:r>
                        <a:rPr lang="pt-BR" sz="1000">
                          <a:solidFill>
                            <a:schemeClr val="tx1"/>
                          </a:solidFill>
                        </a:rPr>
                        <a:t>BOA</a:t>
                      </a:r>
                    </a:p>
                    <a:p>
                      <a:pPr algn="ctr"/>
                      <a:r>
                        <a:rPr lang="pt-BR" sz="1200" b="1" u="sng">
                          <a:solidFill>
                            <a:schemeClr val="tx1"/>
                          </a:solidFill>
                        </a:rPr>
                        <a:t>DOA</a:t>
                      </a:r>
                    </a:p>
                    <a:p>
                      <a:pPr algn="ctr"/>
                      <a:r>
                        <a:rPr lang="pt-BR" sz="1000">
                          <a:solidFill>
                            <a:schemeClr val="tx1"/>
                          </a:solidFill>
                        </a:rPr>
                        <a:t>DPB</a:t>
                      </a:r>
                    </a:p>
                    <a:p>
                      <a:pPr algn="ctr"/>
                      <a:r>
                        <a:rPr lang="pt-BR" sz="1200" b="1" u="sng">
                          <a:solidFill>
                            <a:schemeClr val="tx1"/>
                          </a:solidFill>
                        </a:rPr>
                        <a:t>TAX</a:t>
                      </a:r>
                    </a:p>
                    <a:p>
                      <a:pPr algn="ctr"/>
                      <a:r>
                        <a:rPr lang="pt-BR" sz="1200" b="1" u="sng">
                          <a:solidFill>
                            <a:schemeClr val="tx1"/>
                          </a:solidFill>
                        </a:rPr>
                        <a:t>TRS</a:t>
                      </a:r>
                    </a:p>
                    <a:p>
                      <a:pPr algn="ctr"/>
                      <a:r>
                        <a:rPr lang="pt-BR" sz="1000">
                          <a:solidFill>
                            <a:schemeClr val="tx1"/>
                          </a:solidFill>
                        </a:rPr>
                        <a:t>VRA</a:t>
                      </a:r>
                      <a:endParaRPr lang="en-US" sz="1000">
                        <a:solidFill>
                          <a:schemeClr val="tx1"/>
                        </a:solidFill>
                      </a:endParaRPr>
                    </a:p>
                  </a:txBody>
                  <a:tcPr>
                    <a:solidFill>
                      <a:schemeClr val="bg1"/>
                    </a:solidFill>
                  </a:tcPr>
                </a:tc>
                <a:tc>
                  <a:txBody>
                    <a:bodyPr/>
                    <a:lstStyle/>
                    <a:p>
                      <a:pPr algn="ctr"/>
                      <a:r>
                        <a:rPr lang="en-US" sz="1000">
                          <a:solidFill>
                            <a:schemeClr val="tx1"/>
                          </a:solidFill>
                        </a:rPr>
                        <a:t>ATLFA</a:t>
                      </a:r>
                    </a:p>
                    <a:p>
                      <a:pPr algn="ctr"/>
                      <a:r>
                        <a:rPr lang="en-US" sz="1000">
                          <a:solidFill>
                            <a:schemeClr val="tx1"/>
                          </a:solidFill>
                        </a:rPr>
                        <a:t>CCCA</a:t>
                      </a:r>
                    </a:p>
                    <a:p>
                      <a:pPr algn="ctr"/>
                      <a:r>
                        <a:rPr lang="en-US" sz="1000">
                          <a:solidFill>
                            <a:schemeClr val="tx1"/>
                          </a:solidFill>
                        </a:rPr>
                        <a:t>CH</a:t>
                      </a:r>
                    </a:p>
                    <a:p>
                      <a:pPr algn="ctr"/>
                      <a:r>
                        <a:rPr lang="en-US" sz="1000">
                          <a:solidFill>
                            <a:schemeClr val="tx1"/>
                          </a:solidFill>
                        </a:rPr>
                        <a:t>CSH</a:t>
                      </a:r>
                    </a:p>
                    <a:p>
                      <a:pPr algn="ctr"/>
                      <a:r>
                        <a:rPr lang="en-US" sz="1000">
                          <a:solidFill>
                            <a:schemeClr val="tx1"/>
                          </a:solidFill>
                        </a:rPr>
                        <a:t>CVTC</a:t>
                      </a:r>
                    </a:p>
                    <a:p>
                      <a:pPr algn="ctr"/>
                      <a:r>
                        <a:rPr lang="en-US" sz="1200" b="1" u="sng">
                          <a:solidFill>
                            <a:schemeClr val="tx1"/>
                          </a:solidFill>
                        </a:rPr>
                        <a:t>DARS</a:t>
                      </a:r>
                    </a:p>
                    <a:p>
                      <a:pPr algn="ctr"/>
                      <a:r>
                        <a:rPr lang="en-US" sz="1200" b="1" u="sng">
                          <a:solidFill>
                            <a:schemeClr val="tx1"/>
                          </a:solidFill>
                        </a:rPr>
                        <a:t>DBHDS*</a:t>
                      </a:r>
                    </a:p>
                    <a:p>
                      <a:pPr algn="ctr"/>
                      <a:r>
                        <a:rPr lang="en-US" sz="1200" b="1" u="sng">
                          <a:solidFill>
                            <a:schemeClr val="tx1"/>
                          </a:solidFill>
                        </a:rPr>
                        <a:t>DBVI</a:t>
                      </a:r>
                    </a:p>
                    <a:p>
                      <a:pPr algn="ctr"/>
                      <a:r>
                        <a:rPr lang="en-US" sz="1000">
                          <a:solidFill>
                            <a:schemeClr val="tx1"/>
                          </a:solidFill>
                        </a:rPr>
                        <a:t>DHP</a:t>
                      </a:r>
                    </a:p>
                    <a:p>
                      <a:pPr algn="ctr"/>
                      <a:r>
                        <a:rPr lang="en-US" sz="1200" b="1" u="sng">
                          <a:solidFill>
                            <a:schemeClr val="tx1"/>
                          </a:solidFill>
                        </a:rPr>
                        <a:t>DMAS*</a:t>
                      </a:r>
                    </a:p>
                    <a:p>
                      <a:pPr algn="ctr"/>
                      <a:r>
                        <a:rPr lang="en-US" sz="1200" b="1" u="sng">
                          <a:solidFill>
                            <a:schemeClr val="tx1"/>
                          </a:solidFill>
                        </a:rPr>
                        <a:t>DSS*</a:t>
                      </a:r>
                    </a:p>
                    <a:p>
                      <a:pPr algn="ctr"/>
                      <a:r>
                        <a:rPr lang="en-US" sz="1000">
                          <a:solidFill>
                            <a:schemeClr val="tx1"/>
                          </a:solidFill>
                        </a:rPr>
                        <a:t>ESH</a:t>
                      </a:r>
                    </a:p>
                    <a:p>
                      <a:pPr algn="ctr"/>
                      <a:r>
                        <a:rPr lang="en-US" sz="1000">
                          <a:solidFill>
                            <a:schemeClr val="tx1"/>
                          </a:solidFill>
                        </a:rPr>
                        <a:t>HDMC</a:t>
                      </a:r>
                    </a:p>
                    <a:p>
                      <a:pPr algn="ctr"/>
                      <a:r>
                        <a:rPr lang="en-US" sz="1000">
                          <a:solidFill>
                            <a:schemeClr val="tx1"/>
                          </a:solidFill>
                        </a:rPr>
                        <a:t>NVMHI</a:t>
                      </a:r>
                    </a:p>
                    <a:p>
                      <a:pPr algn="ctr"/>
                      <a:r>
                        <a:rPr lang="en-US" sz="1000" b="1">
                          <a:solidFill>
                            <a:schemeClr val="tx1"/>
                          </a:solidFill>
                        </a:rPr>
                        <a:t>OCS</a:t>
                      </a:r>
                    </a:p>
                    <a:p>
                      <a:pPr algn="ctr"/>
                      <a:r>
                        <a:rPr lang="en-US" sz="1000">
                          <a:solidFill>
                            <a:schemeClr val="tx1"/>
                          </a:solidFill>
                        </a:rPr>
                        <a:t>PGH</a:t>
                      </a:r>
                    </a:p>
                    <a:p>
                      <a:pPr algn="ctr"/>
                      <a:r>
                        <a:rPr lang="en-US" sz="1000">
                          <a:solidFill>
                            <a:schemeClr val="tx1"/>
                          </a:solidFill>
                        </a:rPr>
                        <a:t>SEVTC</a:t>
                      </a:r>
                    </a:p>
                    <a:p>
                      <a:pPr algn="ctr"/>
                      <a:r>
                        <a:rPr lang="en-US" sz="1000">
                          <a:solidFill>
                            <a:schemeClr val="tx1"/>
                          </a:solidFill>
                        </a:rPr>
                        <a:t>SVMHI</a:t>
                      </a:r>
                    </a:p>
                    <a:p>
                      <a:pPr algn="ctr"/>
                      <a:r>
                        <a:rPr lang="en-US" sz="1000">
                          <a:solidFill>
                            <a:schemeClr val="tx1"/>
                          </a:solidFill>
                        </a:rPr>
                        <a:t>SWVMHI</a:t>
                      </a:r>
                    </a:p>
                    <a:p>
                      <a:pPr algn="ctr"/>
                      <a:r>
                        <a:rPr lang="en-US" sz="1000">
                          <a:solidFill>
                            <a:schemeClr val="tx1"/>
                          </a:solidFill>
                        </a:rPr>
                        <a:t>VBPD</a:t>
                      </a:r>
                    </a:p>
                    <a:p>
                      <a:pPr algn="ctr"/>
                      <a:r>
                        <a:rPr lang="en-US" sz="1000">
                          <a:solidFill>
                            <a:schemeClr val="tx1"/>
                          </a:solidFill>
                        </a:rPr>
                        <a:t>VCBR</a:t>
                      </a:r>
                    </a:p>
                    <a:p>
                      <a:pPr algn="ctr"/>
                      <a:r>
                        <a:rPr lang="en-US" sz="1200" b="1" u="sng">
                          <a:solidFill>
                            <a:schemeClr val="tx1"/>
                          </a:solidFill>
                        </a:rPr>
                        <a:t>VDDHH</a:t>
                      </a:r>
                    </a:p>
                    <a:p>
                      <a:pPr algn="ctr"/>
                      <a:r>
                        <a:rPr lang="en-US" sz="1200" b="1" u="sng">
                          <a:solidFill>
                            <a:schemeClr val="tx1"/>
                          </a:solidFill>
                        </a:rPr>
                        <a:t>VDH*</a:t>
                      </a:r>
                    </a:p>
                    <a:p>
                      <a:pPr algn="ctr"/>
                      <a:r>
                        <a:rPr lang="en-US" sz="1000">
                          <a:solidFill>
                            <a:schemeClr val="tx1"/>
                          </a:solidFill>
                        </a:rPr>
                        <a:t>VFHY</a:t>
                      </a:r>
                    </a:p>
                    <a:p>
                      <a:pPr algn="ctr"/>
                      <a:r>
                        <a:rPr lang="en-US" sz="1000">
                          <a:solidFill>
                            <a:schemeClr val="tx1"/>
                          </a:solidFill>
                        </a:rPr>
                        <a:t>VRCBVI</a:t>
                      </a:r>
                    </a:p>
                    <a:p>
                      <a:pPr algn="ctr"/>
                      <a:r>
                        <a:rPr lang="en-US" sz="1000">
                          <a:solidFill>
                            <a:schemeClr val="tx1"/>
                          </a:solidFill>
                        </a:rPr>
                        <a:t>WSH</a:t>
                      </a:r>
                    </a:p>
                    <a:p>
                      <a:pPr algn="ctr"/>
                      <a:r>
                        <a:rPr lang="en-US" sz="1000">
                          <a:solidFill>
                            <a:schemeClr val="tx1"/>
                          </a:solidFill>
                        </a:rPr>
                        <a:t>WWRC</a:t>
                      </a:r>
                    </a:p>
                  </a:txBody>
                  <a:tcPr>
                    <a:solidFill>
                      <a:schemeClr val="bg1"/>
                    </a:solidFill>
                  </a:tcPr>
                </a:tc>
                <a:tc>
                  <a:txBody>
                    <a:bodyPr/>
                    <a:lstStyle/>
                    <a:p>
                      <a:pPr algn="ctr"/>
                      <a:r>
                        <a:rPr lang="en-US" sz="1200" b="1" u="sng">
                          <a:solidFill>
                            <a:schemeClr val="tx1"/>
                          </a:solidFill>
                        </a:rPr>
                        <a:t>DOLI</a:t>
                      </a:r>
                    </a:p>
                    <a:p>
                      <a:pPr algn="ctr"/>
                      <a:r>
                        <a:rPr lang="en-US" sz="1000">
                          <a:solidFill>
                            <a:schemeClr val="tx1"/>
                          </a:solidFill>
                        </a:rPr>
                        <a:t>DPOR</a:t>
                      </a:r>
                    </a:p>
                    <a:p>
                      <a:pPr algn="ctr"/>
                      <a:r>
                        <a:rPr lang="en-US" sz="1200" b="1" u="sng">
                          <a:solidFill>
                            <a:schemeClr val="tx1"/>
                          </a:solidFill>
                        </a:rPr>
                        <a:t>VEC*</a:t>
                      </a:r>
                    </a:p>
                  </a:txBody>
                  <a:tcPr>
                    <a:solidFill>
                      <a:schemeClr val="bg1"/>
                    </a:solidFill>
                  </a:tcPr>
                </a:tc>
                <a:tc>
                  <a:txBody>
                    <a:bodyPr/>
                    <a:lstStyle/>
                    <a:p>
                      <a:pPr algn="ctr"/>
                      <a:r>
                        <a:rPr lang="en-US" sz="1200" b="1" u="sng">
                          <a:solidFill>
                            <a:schemeClr val="tx1"/>
                          </a:solidFill>
                        </a:rPr>
                        <a:t>DCR*</a:t>
                      </a:r>
                    </a:p>
                    <a:p>
                      <a:pPr algn="ctr"/>
                      <a:r>
                        <a:rPr lang="en-US" sz="1200" b="1" u="sng">
                          <a:solidFill>
                            <a:schemeClr val="tx1"/>
                          </a:solidFill>
                        </a:rPr>
                        <a:t>DEQ</a:t>
                      </a:r>
                    </a:p>
                    <a:p>
                      <a:pPr algn="ctr"/>
                      <a:r>
                        <a:rPr lang="en-US" sz="1000">
                          <a:solidFill>
                            <a:schemeClr val="tx1"/>
                          </a:solidFill>
                        </a:rPr>
                        <a:t>DHR</a:t>
                      </a:r>
                    </a:p>
                    <a:p>
                      <a:pPr algn="ctr"/>
                      <a:r>
                        <a:rPr lang="en-US" sz="1200" b="1" u="sng">
                          <a:solidFill>
                            <a:schemeClr val="tx1"/>
                          </a:solidFill>
                        </a:rPr>
                        <a:t>DWR</a:t>
                      </a:r>
                    </a:p>
                    <a:p>
                      <a:pPr algn="ctr"/>
                      <a:r>
                        <a:rPr lang="en-US" sz="1000">
                          <a:solidFill>
                            <a:schemeClr val="tx1"/>
                          </a:solidFill>
                        </a:rPr>
                        <a:t>MRC</a:t>
                      </a:r>
                    </a:p>
                  </a:txBody>
                  <a:tcPr>
                    <a:solidFill>
                      <a:schemeClr val="bg1"/>
                    </a:solidFill>
                  </a:tcPr>
                </a:tc>
                <a:tc>
                  <a:txBody>
                    <a:bodyPr/>
                    <a:lstStyle/>
                    <a:p>
                      <a:pPr algn="ctr"/>
                      <a:r>
                        <a:rPr lang="en-US" sz="1000">
                          <a:solidFill>
                            <a:schemeClr val="tx1"/>
                          </a:solidFill>
                        </a:rPr>
                        <a:t>CASC</a:t>
                      </a:r>
                    </a:p>
                    <a:p>
                      <a:pPr algn="ctr"/>
                      <a:r>
                        <a:rPr lang="en-US" sz="1200" b="1" u="sng">
                          <a:solidFill>
                            <a:schemeClr val="tx1"/>
                          </a:solidFill>
                        </a:rPr>
                        <a:t>DCJS</a:t>
                      </a:r>
                    </a:p>
                    <a:p>
                      <a:pPr algn="ctr"/>
                      <a:r>
                        <a:rPr lang="en-US" sz="1200" b="1" u="sng">
                          <a:solidFill>
                            <a:schemeClr val="tx1"/>
                          </a:solidFill>
                        </a:rPr>
                        <a:t>DFP</a:t>
                      </a:r>
                    </a:p>
                    <a:p>
                      <a:pPr algn="ctr"/>
                      <a:r>
                        <a:rPr lang="en-US" sz="1200" b="1" u="sng">
                          <a:solidFill>
                            <a:schemeClr val="tx1"/>
                          </a:solidFill>
                        </a:rPr>
                        <a:t>DFS</a:t>
                      </a:r>
                    </a:p>
                    <a:p>
                      <a:pPr algn="ctr"/>
                      <a:r>
                        <a:rPr lang="en-US" sz="1200" b="1" u="sng">
                          <a:solidFill>
                            <a:schemeClr val="tx1"/>
                          </a:solidFill>
                        </a:rPr>
                        <a:t>DJJ</a:t>
                      </a:r>
                    </a:p>
                    <a:p>
                      <a:pPr algn="ctr"/>
                      <a:r>
                        <a:rPr lang="en-US" sz="1200" b="1" u="sng">
                          <a:solidFill>
                            <a:schemeClr val="tx1"/>
                          </a:solidFill>
                        </a:rPr>
                        <a:t>DOC</a:t>
                      </a:r>
                    </a:p>
                    <a:p>
                      <a:pPr algn="ctr"/>
                      <a:r>
                        <a:rPr lang="en-US" sz="1200" b="1" u="sng">
                          <a:solidFill>
                            <a:schemeClr val="tx1"/>
                          </a:solidFill>
                        </a:rPr>
                        <a:t>VDEM</a:t>
                      </a:r>
                    </a:p>
                    <a:p>
                      <a:pPr algn="ctr"/>
                      <a:r>
                        <a:rPr lang="en-US" sz="1000">
                          <a:solidFill>
                            <a:schemeClr val="tx1"/>
                          </a:solidFill>
                        </a:rPr>
                        <a:t>VPB</a:t>
                      </a:r>
                    </a:p>
                    <a:p>
                      <a:pPr algn="ctr"/>
                      <a:r>
                        <a:rPr lang="en-US" sz="1200" b="1" u="sng">
                          <a:solidFill>
                            <a:schemeClr val="tx1"/>
                          </a:solidFill>
                        </a:rPr>
                        <a:t>VSP*</a:t>
                      </a:r>
                    </a:p>
                  </a:txBody>
                  <a:tcPr>
                    <a:solidFill>
                      <a:schemeClr val="bg1"/>
                    </a:solidFill>
                  </a:tcPr>
                </a:tc>
                <a:tc>
                  <a:txBody>
                    <a:bodyPr/>
                    <a:lstStyle/>
                    <a:p>
                      <a:pPr algn="ctr"/>
                      <a:r>
                        <a:rPr lang="en-US" sz="1000">
                          <a:solidFill>
                            <a:schemeClr val="tx1"/>
                          </a:solidFill>
                        </a:rPr>
                        <a:t>DMV</a:t>
                      </a:r>
                    </a:p>
                    <a:p>
                      <a:pPr algn="ctr"/>
                      <a:r>
                        <a:rPr lang="en-US" sz="1200" b="1" u="sng">
                          <a:solidFill>
                            <a:schemeClr val="tx1"/>
                          </a:solidFill>
                        </a:rPr>
                        <a:t>DOAV</a:t>
                      </a:r>
                    </a:p>
                    <a:p>
                      <a:pPr algn="ctr"/>
                      <a:r>
                        <a:rPr lang="en-US" sz="1000">
                          <a:solidFill>
                            <a:schemeClr val="tx1"/>
                          </a:solidFill>
                        </a:rPr>
                        <a:t>DRPT</a:t>
                      </a:r>
                    </a:p>
                    <a:p>
                      <a:pPr algn="ctr"/>
                      <a:r>
                        <a:rPr lang="en-US" sz="1000">
                          <a:solidFill>
                            <a:schemeClr val="tx1"/>
                          </a:solidFill>
                        </a:rPr>
                        <a:t>MVDB</a:t>
                      </a:r>
                    </a:p>
                    <a:p>
                      <a:pPr algn="ctr"/>
                      <a:r>
                        <a:rPr lang="en-US" sz="1000">
                          <a:solidFill>
                            <a:schemeClr val="tx1"/>
                          </a:solidFill>
                        </a:rPr>
                        <a:t>OIPI</a:t>
                      </a:r>
                    </a:p>
                    <a:p>
                      <a:pPr algn="ctr"/>
                      <a:r>
                        <a:rPr lang="en-US" sz="1000">
                          <a:solidFill>
                            <a:schemeClr val="tx1"/>
                          </a:solidFill>
                        </a:rPr>
                        <a:t>VAP3</a:t>
                      </a:r>
                    </a:p>
                    <a:p>
                      <a:pPr algn="ctr"/>
                      <a:r>
                        <a:rPr lang="en-US" sz="1000">
                          <a:solidFill>
                            <a:schemeClr val="tx1"/>
                          </a:solidFill>
                        </a:rPr>
                        <a:t>VCSFA</a:t>
                      </a:r>
                    </a:p>
                    <a:p>
                      <a:pPr algn="ctr"/>
                      <a:r>
                        <a:rPr lang="en-US" sz="1000">
                          <a:solidFill>
                            <a:schemeClr val="tx1"/>
                          </a:solidFill>
                        </a:rPr>
                        <a:t>VDOT</a:t>
                      </a:r>
                    </a:p>
                    <a:p>
                      <a:pPr algn="ctr"/>
                      <a:r>
                        <a:rPr lang="en-US" sz="1000">
                          <a:solidFill>
                            <a:schemeClr val="tx1"/>
                          </a:solidFill>
                        </a:rPr>
                        <a:t>VPA</a:t>
                      </a:r>
                    </a:p>
                    <a:p>
                      <a:pPr algn="ctr"/>
                      <a:r>
                        <a:rPr lang="en-US" sz="1000">
                          <a:solidFill>
                            <a:schemeClr val="tx1"/>
                          </a:solidFill>
                        </a:rPr>
                        <a:t>VPRA</a:t>
                      </a:r>
                    </a:p>
                  </a:txBody>
                  <a:tcPr>
                    <a:solidFill>
                      <a:schemeClr val="bg1"/>
                    </a:solidFill>
                  </a:tcPr>
                </a:tc>
                <a:tc>
                  <a:txBody>
                    <a:bodyPr/>
                    <a:lstStyle/>
                    <a:p>
                      <a:pPr algn="ctr"/>
                      <a:r>
                        <a:rPr lang="en-US" sz="1000">
                          <a:solidFill>
                            <a:schemeClr val="tx1"/>
                          </a:solidFill>
                        </a:rPr>
                        <a:t>DMA</a:t>
                      </a:r>
                    </a:p>
                    <a:p>
                      <a:pPr algn="ctr"/>
                      <a:r>
                        <a:rPr lang="en-US" sz="1200" b="1" u="sng">
                          <a:solidFill>
                            <a:schemeClr val="tx1"/>
                          </a:solidFill>
                        </a:rPr>
                        <a:t>DVS</a:t>
                      </a:r>
                    </a:p>
                    <a:p>
                      <a:pPr algn="ctr"/>
                      <a:r>
                        <a:rPr lang="en-US" sz="1000">
                          <a:solidFill>
                            <a:schemeClr val="tx1"/>
                          </a:solidFill>
                        </a:rPr>
                        <a:t>VSF</a:t>
                      </a:r>
                    </a:p>
                  </a:txBody>
                  <a:tcPr>
                    <a:solidFill>
                      <a:schemeClr val="bg1"/>
                    </a:solidFill>
                  </a:tcPr>
                </a:tc>
                <a:extLst>
                  <a:ext uri="{0D108BD9-81ED-4DB2-BD59-A6C34878D82A}">
                    <a16:rowId xmlns:a16="http://schemas.microsoft.com/office/drawing/2014/main" val="34954053"/>
                  </a:ext>
                </a:extLst>
              </a:tr>
            </a:tbl>
          </a:graphicData>
        </a:graphic>
      </p:graphicFrame>
      <p:sp>
        <p:nvSpPr>
          <p:cNvPr id="2" name="TextBox 1">
            <a:extLst>
              <a:ext uri="{FF2B5EF4-FFF2-40B4-BE49-F238E27FC236}">
                <a16:creationId xmlns:a16="http://schemas.microsoft.com/office/drawing/2014/main" id="{C7F26EA3-6671-3DD3-AB99-D2119875BA11}"/>
              </a:ext>
            </a:extLst>
          </p:cNvPr>
          <p:cNvSpPr txBox="1"/>
          <p:nvPr/>
        </p:nvSpPr>
        <p:spPr>
          <a:xfrm>
            <a:off x="932688" y="5349240"/>
            <a:ext cx="3794760" cy="369332"/>
          </a:xfrm>
          <a:prstGeom prst="rect">
            <a:avLst/>
          </a:prstGeom>
          <a:noFill/>
        </p:spPr>
        <p:txBody>
          <a:bodyPr wrap="square" rtlCol="0">
            <a:spAutoFit/>
          </a:bodyPr>
          <a:lstStyle/>
          <a:p>
            <a:r>
              <a:rPr lang="en-US"/>
              <a:t>*= Executive Data Board Members</a:t>
            </a:r>
          </a:p>
        </p:txBody>
      </p:sp>
      <p:sp>
        <p:nvSpPr>
          <p:cNvPr id="6" name="TextBox 5">
            <a:extLst>
              <a:ext uri="{FF2B5EF4-FFF2-40B4-BE49-F238E27FC236}">
                <a16:creationId xmlns:a16="http://schemas.microsoft.com/office/drawing/2014/main" id="{5DF9C2BD-4CCC-F0A6-3E10-C4AD244A1A32}"/>
              </a:ext>
            </a:extLst>
          </p:cNvPr>
          <p:cNvSpPr txBox="1"/>
          <p:nvPr/>
        </p:nvSpPr>
        <p:spPr>
          <a:xfrm>
            <a:off x="10702212" y="1141257"/>
            <a:ext cx="1267284" cy="4708981"/>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060"/>
                </a:solidFill>
                <a:effectLst/>
                <a:uLnTx/>
                <a:uFillTx/>
                <a:latin typeface="Calibri" panose="020F0502020204030204"/>
                <a:ea typeface="+mn-ea"/>
                <a:cs typeface="+mn-cs"/>
              </a:rPr>
              <a:t>Other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Virginia 529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DCLS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HSD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JCHC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OMNI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VARR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VHHA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CTO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G H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Calibri" panose="020F0502020204030204"/>
                <a:ea typeface="+mn-ea"/>
                <a:cs typeface="+mn-cs"/>
              </a:rPr>
              <a:t>Qlarion</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Rappahannock CSB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Chesapeake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Chesterfield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Danville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Emporia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Hampton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Hopewell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Lynchburg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Martinsville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Newport News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Norfolk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Petersburg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Portsmouth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Richmond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Roanoke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Virginia Beach PD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DD106E0-604B-B99B-8E4C-CC4555AFC9C6}"/>
              </a:ext>
            </a:extLst>
          </p:cNvPr>
          <p:cNvSpPr>
            <a:spLocks noGrp="1"/>
          </p:cNvSpPr>
          <p:nvPr>
            <p:ph type="sldNum" sz="quarter" idx="10"/>
          </p:nvPr>
        </p:nvSpPr>
        <p:spPr/>
        <p:txBody>
          <a:bodyPr/>
          <a:lstStyle/>
          <a:p>
            <a:fld id="{7A3832A0-79CF-4AB2-A86D-F6819D2BCBA5}" type="slidenum">
              <a:rPr lang="en-US" smtClean="0"/>
              <a:pPr/>
              <a:t>6</a:t>
            </a:fld>
            <a:endParaRPr lang="en-US"/>
          </a:p>
        </p:txBody>
      </p:sp>
    </p:spTree>
    <p:extLst>
      <p:ext uri="{BB962C8B-B14F-4D97-AF65-F5344CB8AC3E}">
        <p14:creationId xmlns:p14="http://schemas.microsoft.com/office/powerpoint/2010/main" val="184041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0B29-0D2A-64A8-8ECD-C7282DB4E551}"/>
              </a:ext>
            </a:extLst>
          </p:cNvPr>
          <p:cNvSpPr>
            <a:spLocks noGrp="1"/>
          </p:cNvSpPr>
          <p:nvPr>
            <p:ph type="title"/>
          </p:nvPr>
        </p:nvSpPr>
        <p:spPr/>
        <p:txBody>
          <a:bodyPr/>
          <a:lstStyle/>
          <a:p>
            <a:r>
              <a:rPr lang="en-US"/>
              <a:t>ODGA Updates</a:t>
            </a:r>
          </a:p>
        </p:txBody>
      </p:sp>
      <p:sp>
        <p:nvSpPr>
          <p:cNvPr id="3" name="Text Placeholder 2">
            <a:extLst>
              <a:ext uri="{FF2B5EF4-FFF2-40B4-BE49-F238E27FC236}">
                <a16:creationId xmlns:a16="http://schemas.microsoft.com/office/drawing/2014/main" id="{82E3318E-1DAD-AD3F-9E44-D55D47755A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841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4DCFA-2E5A-18C8-C0C5-3F6D0B214741}"/>
              </a:ext>
            </a:extLst>
          </p:cNvPr>
          <p:cNvSpPr>
            <a:spLocks noGrp="1"/>
          </p:cNvSpPr>
          <p:nvPr>
            <p:ph type="title"/>
          </p:nvPr>
        </p:nvSpPr>
        <p:spPr/>
        <p:txBody>
          <a:bodyPr/>
          <a:lstStyle/>
          <a:p>
            <a:r>
              <a:rPr lang="en-US">
                <a:latin typeface="Montserrat"/>
                <a:ea typeface="Roboto"/>
              </a:rPr>
              <a:t>Data Strategy – Key Focus areas for the ODGA</a:t>
            </a:r>
            <a:endParaRPr lang="en-US"/>
          </a:p>
        </p:txBody>
      </p:sp>
      <p:sp>
        <p:nvSpPr>
          <p:cNvPr id="2" name="Content Placeholder 1">
            <a:extLst>
              <a:ext uri="{FF2B5EF4-FFF2-40B4-BE49-F238E27FC236}">
                <a16:creationId xmlns:a16="http://schemas.microsoft.com/office/drawing/2014/main" id="{CC17E1F5-A7DE-D7E5-B290-E6064D0D5353}"/>
              </a:ext>
            </a:extLst>
          </p:cNvPr>
          <p:cNvSpPr>
            <a:spLocks noGrp="1"/>
          </p:cNvSpPr>
          <p:nvPr>
            <p:ph idx="1"/>
          </p:nvPr>
        </p:nvSpPr>
        <p:spPr>
          <a:xfrm>
            <a:off x="1269999" y="1183147"/>
            <a:ext cx="9652000" cy="4954587"/>
          </a:xfrm>
        </p:spPr>
        <p:txBody>
          <a:bodyPr vert="horz" lIns="91440" tIns="45720" rIns="91440" bIns="45720" rtlCol="0" anchor="t">
            <a:noAutofit/>
          </a:bodyPr>
          <a:lstStyle/>
          <a:p>
            <a:r>
              <a:rPr lang="en-US" sz="1800">
                <a:latin typeface="Roboto"/>
                <a:ea typeface="Roboto"/>
                <a:cs typeface="Roboto"/>
              </a:rPr>
              <a:t>Data Sharing</a:t>
            </a:r>
          </a:p>
          <a:p>
            <a:pPr lvl="1">
              <a:buFont typeface="Wingdings" panose="020B0604020202020204" pitchFamily="34" charset="0"/>
              <a:buChar char="ü"/>
            </a:pPr>
            <a:r>
              <a:rPr lang="en-US" sz="1600">
                <a:latin typeface="Roboto"/>
                <a:ea typeface="Roboto"/>
                <a:cs typeface="Roboto"/>
              </a:rPr>
              <a:t>Safe and secure data sharing via the Commonwealth Data Trust</a:t>
            </a:r>
            <a:endParaRPr lang="en-US" sz="1600" b="0">
              <a:latin typeface="Roboto"/>
              <a:ea typeface="Roboto"/>
              <a:cs typeface="Roboto"/>
            </a:endParaRPr>
          </a:p>
          <a:p>
            <a:r>
              <a:rPr lang="en-US" sz="1800">
                <a:latin typeface="Roboto"/>
                <a:ea typeface="Roboto"/>
                <a:cs typeface="Roboto"/>
              </a:rPr>
              <a:t>Data Governance and Compliance</a:t>
            </a:r>
          </a:p>
          <a:p>
            <a:pPr lvl="1">
              <a:buFont typeface="Wingdings" panose="020B0604020202020204" pitchFamily="34" charset="0"/>
              <a:buChar char="ü"/>
            </a:pPr>
            <a:r>
              <a:rPr lang="en-US" sz="1600" b="0">
                <a:latin typeface="Roboto"/>
                <a:ea typeface="Roboto"/>
                <a:cs typeface="Roboto"/>
              </a:rPr>
              <a:t>Data Privacy (</a:t>
            </a:r>
            <a:r>
              <a:rPr lang="en-US" sz="1600">
                <a:latin typeface="Roboto"/>
                <a:ea typeface="Roboto"/>
                <a:cs typeface="Roboto"/>
              </a:rPr>
              <a:t>GDCDPA</a:t>
            </a:r>
            <a:r>
              <a:rPr lang="en-US" sz="1600" b="0">
                <a:latin typeface="Roboto"/>
                <a:ea typeface="Roboto"/>
                <a:cs typeface="Roboto"/>
              </a:rPr>
              <a:t> compliance)</a:t>
            </a:r>
          </a:p>
          <a:p>
            <a:pPr lvl="1">
              <a:buFont typeface="Wingdings" panose="020B0604020202020204" pitchFamily="34" charset="0"/>
              <a:buChar char="ü"/>
            </a:pPr>
            <a:r>
              <a:rPr lang="en-US" sz="1600">
                <a:latin typeface="Roboto"/>
                <a:ea typeface="Roboto"/>
                <a:cs typeface="Roboto"/>
              </a:rPr>
              <a:t>Risk Management (security protocols, data classification)</a:t>
            </a:r>
            <a:endParaRPr lang="en-US" sz="1600">
              <a:latin typeface="Roboto"/>
              <a:ea typeface="Roboto"/>
              <a:cs typeface="Roboto" panose="02000000000000000000" pitchFamily="2" charset="0"/>
            </a:endParaRPr>
          </a:p>
          <a:p>
            <a:pPr lvl="1">
              <a:buFont typeface="Wingdings" panose="020B0604020202020204" pitchFamily="34" charset="0"/>
              <a:buChar char="ü"/>
            </a:pPr>
            <a:r>
              <a:rPr lang="en-US" sz="1600">
                <a:latin typeface="Roboto"/>
                <a:ea typeface="Roboto"/>
                <a:cs typeface="Roboto"/>
              </a:rPr>
              <a:t>Data Ownership &amp; Stewardship (roles, accountability)</a:t>
            </a:r>
            <a:endParaRPr lang="en-US" sz="1600">
              <a:latin typeface="Roboto"/>
              <a:ea typeface="Roboto"/>
              <a:cs typeface="Roboto" panose="02000000000000000000" pitchFamily="2" charset="0"/>
            </a:endParaRPr>
          </a:p>
          <a:p>
            <a:pPr lvl="1">
              <a:buFont typeface="Wingdings" panose="020B0604020202020204" pitchFamily="34" charset="0"/>
              <a:buChar char="ü"/>
            </a:pPr>
            <a:r>
              <a:rPr lang="en-US" sz="1600">
                <a:latin typeface="Roboto"/>
                <a:ea typeface="Roboto"/>
                <a:cs typeface="Roboto"/>
              </a:rPr>
              <a:t>Data Lineage &amp; Auditing</a:t>
            </a:r>
            <a:endParaRPr lang="en-US" sz="1600">
              <a:latin typeface="Roboto"/>
              <a:ea typeface="Roboto"/>
              <a:cs typeface="Roboto" panose="02000000000000000000" pitchFamily="2" charset="0"/>
            </a:endParaRPr>
          </a:p>
          <a:p>
            <a:r>
              <a:rPr lang="en-US" sz="1800">
                <a:latin typeface="Roboto"/>
                <a:ea typeface="Roboto"/>
                <a:cs typeface="Roboto"/>
              </a:rPr>
              <a:t>Data Architecture &amp; Infrastructure</a:t>
            </a:r>
            <a:endParaRPr lang="en-US" sz="1800">
              <a:cs typeface="Roboto"/>
            </a:endParaRPr>
          </a:p>
          <a:p>
            <a:pPr lvl="1">
              <a:buFont typeface="Wingdings" panose="020B0604020202020204" pitchFamily="34" charset="0"/>
              <a:buChar char="ü"/>
            </a:pPr>
            <a:r>
              <a:rPr lang="en-US" sz="1600" b="0">
                <a:latin typeface="Roboto"/>
                <a:ea typeface="Roboto"/>
                <a:cs typeface="Roboto"/>
              </a:rPr>
              <a:t>Cloud-First Strategy</a:t>
            </a:r>
          </a:p>
          <a:p>
            <a:pPr lvl="1">
              <a:buFont typeface="Wingdings" panose="020B0604020202020204" pitchFamily="34" charset="0"/>
              <a:buChar char="ü"/>
            </a:pPr>
            <a:r>
              <a:rPr lang="en-US" sz="1600">
                <a:latin typeface="Roboto"/>
                <a:ea typeface="Roboto"/>
                <a:cs typeface="Roboto"/>
              </a:rPr>
              <a:t>Scalable Data Lakes and Warehouses</a:t>
            </a:r>
            <a:endParaRPr lang="en-US" sz="1600">
              <a:cs typeface="Roboto" panose="02000000000000000000" pitchFamily="2" charset="0"/>
            </a:endParaRPr>
          </a:p>
          <a:p>
            <a:pPr lvl="1">
              <a:buFont typeface="Wingdings" panose="020B0604020202020204" pitchFamily="34" charset="0"/>
              <a:buChar char="ü"/>
            </a:pPr>
            <a:r>
              <a:rPr lang="en-US" sz="1600">
                <a:latin typeface="Roboto"/>
                <a:ea typeface="Roboto"/>
                <a:cs typeface="Roboto"/>
              </a:rPr>
              <a:t>Real-Time Data Integration</a:t>
            </a:r>
            <a:endParaRPr lang="en-US" sz="1600">
              <a:cs typeface="Roboto" panose="02000000000000000000" pitchFamily="2" charset="0"/>
            </a:endParaRPr>
          </a:p>
          <a:p>
            <a:pPr lvl="1">
              <a:buFont typeface="Wingdings" panose="020B0604020202020204" pitchFamily="34" charset="0"/>
              <a:buChar char="ü"/>
            </a:pPr>
            <a:r>
              <a:rPr lang="en-US" sz="1600">
                <a:latin typeface="Roboto"/>
                <a:ea typeface="Roboto"/>
                <a:cs typeface="Roboto"/>
              </a:rPr>
              <a:t>API-Driven Data Ecosystem</a:t>
            </a:r>
            <a:endParaRPr lang="en-US" sz="1600">
              <a:cs typeface="Roboto" panose="02000000000000000000" pitchFamily="2" charset="0"/>
            </a:endParaRPr>
          </a:p>
          <a:p>
            <a:r>
              <a:rPr lang="en-US" sz="1800">
                <a:latin typeface="Roboto"/>
                <a:ea typeface="Roboto"/>
                <a:cs typeface="Roboto"/>
              </a:rPr>
              <a:t>Data Quality &amp; Integrity</a:t>
            </a:r>
          </a:p>
          <a:p>
            <a:pPr lvl="1"/>
            <a:r>
              <a:rPr lang="en-US" sz="1600" b="0">
                <a:latin typeface="Roboto"/>
                <a:ea typeface="Roboto"/>
                <a:cs typeface="Roboto"/>
              </a:rPr>
              <a:t>Data Validation &amp; Cleaning Tools</a:t>
            </a:r>
          </a:p>
          <a:p>
            <a:pPr lvl="1"/>
            <a:r>
              <a:rPr lang="en-US" sz="1600">
                <a:latin typeface="Roboto"/>
                <a:ea typeface="Roboto"/>
                <a:cs typeface="Roboto"/>
              </a:rPr>
              <a:t>Monitoring &amp; Data Quality Dashboards</a:t>
            </a:r>
            <a:endParaRPr lang="en-US" sz="1600">
              <a:cs typeface="Roboto"/>
            </a:endParaRPr>
          </a:p>
          <a:p>
            <a:pPr lvl="1"/>
            <a:r>
              <a:rPr lang="en-US" sz="1600">
                <a:latin typeface="Roboto"/>
                <a:ea typeface="Roboto"/>
                <a:cs typeface="Roboto"/>
              </a:rPr>
              <a:t>Data Consistency &amp; Accuracy Metrics</a:t>
            </a:r>
            <a:endParaRPr lang="en-US" sz="1600">
              <a:cs typeface="Roboto"/>
            </a:endParaRPr>
          </a:p>
        </p:txBody>
      </p:sp>
      <p:sp>
        <p:nvSpPr>
          <p:cNvPr id="4" name="Slide Number Placeholder 3">
            <a:extLst>
              <a:ext uri="{FF2B5EF4-FFF2-40B4-BE49-F238E27FC236}">
                <a16:creationId xmlns:a16="http://schemas.microsoft.com/office/drawing/2014/main" id="{5990DCA2-4F62-BBD7-6E3F-6F426AC1B0BE}"/>
              </a:ext>
            </a:extLst>
          </p:cNvPr>
          <p:cNvSpPr>
            <a:spLocks noGrp="1"/>
          </p:cNvSpPr>
          <p:nvPr>
            <p:ph type="sldNum" sz="quarter" idx="10"/>
          </p:nvPr>
        </p:nvSpPr>
        <p:spPr/>
        <p:txBody>
          <a:bodyPr/>
          <a:lstStyle/>
          <a:p>
            <a:fld id="{7A3832A0-79CF-4AB2-A86D-F6819D2BCBA5}" type="slidenum">
              <a:rPr lang="en-US" smtClean="0"/>
              <a:pPr/>
              <a:t>8</a:t>
            </a:fld>
            <a:endParaRPr lang="en-US"/>
          </a:p>
        </p:txBody>
      </p:sp>
    </p:spTree>
    <p:extLst>
      <p:ext uri="{BB962C8B-B14F-4D97-AF65-F5344CB8AC3E}">
        <p14:creationId xmlns:p14="http://schemas.microsoft.com/office/powerpoint/2010/main" val="345196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590F4-B6AC-6D39-1AE3-530D255EE2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63AC50-5E3B-C912-98DD-A3C59AAAFEEA}"/>
              </a:ext>
            </a:extLst>
          </p:cNvPr>
          <p:cNvSpPr>
            <a:spLocks noGrp="1"/>
          </p:cNvSpPr>
          <p:nvPr>
            <p:ph type="title"/>
          </p:nvPr>
        </p:nvSpPr>
        <p:spPr/>
        <p:txBody>
          <a:bodyPr>
            <a:normAutofit fontScale="90000"/>
          </a:bodyPr>
          <a:lstStyle/>
          <a:p>
            <a:r>
              <a:rPr lang="en-US">
                <a:latin typeface="Montserrat"/>
                <a:ea typeface="Roboto"/>
              </a:rPr>
              <a:t>Data Strategy – Key Focus areas for the ODGA (cont'd)</a:t>
            </a:r>
            <a:endParaRPr lang="en-US"/>
          </a:p>
        </p:txBody>
      </p:sp>
      <p:sp>
        <p:nvSpPr>
          <p:cNvPr id="2" name="Content Placeholder 1">
            <a:extLst>
              <a:ext uri="{FF2B5EF4-FFF2-40B4-BE49-F238E27FC236}">
                <a16:creationId xmlns:a16="http://schemas.microsoft.com/office/drawing/2014/main" id="{BCD5F3C5-F567-BF02-ECAB-88BF03EE7531}"/>
              </a:ext>
            </a:extLst>
          </p:cNvPr>
          <p:cNvSpPr>
            <a:spLocks noGrp="1"/>
          </p:cNvSpPr>
          <p:nvPr>
            <p:ph idx="1"/>
          </p:nvPr>
        </p:nvSpPr>
        <p:spPr>
          <a:xfrm>
            <a:off x="1269999" y="1183147"/>
            <a:ext cx="9652000" cy="4954587"/>
          </a:xfrm>
        </p:spPr>
        <p:txBody>
          <a:bodyPr vert="horz" lIns="91440" tIns="45720" rIns="91440" bIns="45720" rtlCol="0" anchor="t">
            <a:noAutofit/>
          </a:bodyPr>
          <a:lstStyle/>
          <a:p>
            <a:r>
              <a:rPr lang="en-US" sz="1800">
                <a:latin typeface="Roboto"/>
                <a:ea typeface="Roboto"/>
                <a:cs typeface="Roboto"/>
              </a:rPr>
              <a:t>Data Literacy &amp; Culture</a:t>
            </a:r>
          </a:p>
          <a:p>
            <a:pPr lvl="1">
              <a:buFont typeface="Wingdings" panose="020B0604020202020204" pitchFamily="34" charset="0"/>
              <a:buChar char="ü"/>
            </a:pPr>
            <a:r>
              <a:rPr lang="en-US" sz="1600" b="0">
                <a:latin typeface="Roboto"/>
                <a:ea typeface="Roboto"/>
                <a:cs typeface="Roboto"/>
              </a:rPr>
              <a:t>Data Education Programs (trainings, certifications)</a:t>
            </a:r>
          </a:p>
          <a:p>
            <a:pPr lvl="1">
              <a:buFont typeface="Wingdings" panose="020B0604020202020204" pitchFamily="34" charset="0"/>
              <a:buChar char="ü"/>
            </a:pPr>
            <a:r>
              <a:rPr lang="en-US" sz="1600">
                <a:latin typeface="Roboto"/>
                <a:ea typeface="Roboto"/>
                <a:cs typeface="Roboto"/>
              </a:rPr>
              <a:t>Cross-Departmental Data Collaboration</a:t>
            </a:r>
            <a:endParaRPr lang="en-US">
              <a:cs typeface="Roboto" panose="02000000000000000000" pitchFamily="2" charset="0"/>
            </a:endParaRPr>
          </a:p>
          <a:p>
            <a:pPr lvl="1">
              <a:buFont typeface="Wingdings" panose="020B0604020202020204" pitchFamily="34" charset="0"/>
              <a:buChar char="ü"/>
            </a:pPr>
            <a:r>
              <a:rPr lang="en-US" sz="1600">
                <a:latin typeface="Roboto"/>
                <a:ea typeface="Roboto"/>
                <a:cs typeface="Roboto"/>
              </a:rPr>
              <a:t>Building Data-Driven Teams &amp; Leadership</a:t>
            </a:r>
            <a:endParaRPr lang="en-US">
              <a:cs typeface="Roboto" panose="02000000000000000000" pitchFamily="2" charset="0"/>
            </a:endParaRPr>
          </a:p>
          <a:p>
            <a:r>
              <a:rPr lang="en-US" sz="1800">
                <a:latin typeface="Roboto"/>
                <a:ea typeface="Roboto"/>
                <a:cs typeface="Roboto"/>
              </a:rPr>
              <a:t>Advanced Analytics &amp; AI</a:t>
            </a:r>
          </a:p>
          <a:p>
            <a:pPr lvl="1">
              <a:buFont typeface="Wingdings" panose="020B0604020202020204" pitchFamily="34" charset="0"/>
              <a:buChar char="ü"/>
            </a:pPr>
            <a:r>
              <a:rPr lang="en-US" sz="1600" b="0">
                <a:latin typeface="Roboto"/>
                <a:ea typeface="Roboto"/>
                <a:cs typeface="Roboto"/>
              </a:rPr>
              <a:t>Predictive Analytics &amp; Machine Learning Models</a:t>
            </a:r>
          </a:p>
          <a:p>
            <a:pPr lvl="1">
              <a:buFont typeface="Wingdings" panose="020B0604020202020204" pitchFamily="34" charset="0"/>
              <a:buChar char="ü"/>
            </a:pPr>
            <a:r>
              <a:rPr lang="en-US" sz="1600">
                <a:latin typeface="Roboto"/>
                <a:ea typeface="Roboto"/>
                <a:cs typeface="Roboto"/>
              </a:rPr>
              <a:t>Automated Reporting Dashboards</a:t>
            </a:r>
            <a:endParaRPr lang="en-US">
              <a:latin typeface="Roboto"/>
              <a:ea typeface="Roboto"/>
              <a:cs typeface="Roboto"/>
            </a:endParaRPr>
          </a:p>
          <a:p>
            <a:pPr lvl="1">
              <a:buFont typeface="Wingdings" panose="020B0604020202020204" pitchFamily="34" charset="0"/>
              <a:buChar char="ü"/>
            </a:pPr>
            <a:r>
              <a:rPr lang="en-US" sz="1600">
                <a:latin typeface="Roboto"/>
                <a:ea typeface="Roboto"/>
                <a:cs typeface="Roboto"/>
              </a:rPr>
              <a:t>Data-Driven Decision-Making Tools</a:t>
            </a:r>
            <a:endParaRPr lang="en-US">
              <a:latin typeface="Roboto"/>
              <a:ea typeface="Roboto"/>
              <a:cs typeface="Roboto"/>
            </a:endParaRPr>
          </a:p>
        </p:txBody>
      </p:sp>
      <p:sp>
        <p:nvSpPr>
          <p:cNvPr id="4" name="Slide Number Placeholder 3">
            <a:extLst>
              <a:ext uri="{FF2B5EF4-FFF2-40B4-BE49-F238E27FC236}">
                <a16:creationId xmlns:a16="http://schemas.microsoft.com/office/drawing/2014/main" id="{D69876CB-9724-C4D6-E99B-0950C3575B84}"/>
              </a:ext>
            </a:extLst>
          </p:cNvPr>
          <p:cNvSpPr>
            <a:spLocks noGrp="1"/>
          </p:cNvSpPr>
          <p:nvPr>
            <p:ph type="sldNum" sz="quarter" idx="10"/>
          </p:nvPr>
        </p:nvSpPr>
        <p:spPr/>
        <p:txBody>
          <a:bodyPr/>
          <a:lstStyle/>
          <a:p>
            <a:fld id="{7A3832A0-79CF-4AB2-A86D-F6819D2BCBA5}" type="slidenum">
              <a:rPr lang="en-US" smtClean="0"/>
              <a:pPr/>
              <a:t>9</a:t>
            </a:fld>
            <a:endParaRPr lang="en-US"/>
          </a:p>
        </p:txBody>
      </p:sp>
    </p:spTree>
    <p:extLst>
      <p:ext uri="{BB962C8B-B14F-4D97-AF65-F5344CB8AC3E}">
        <p14:creationId xmlns:p14="http://schemas.microsoft.com/office/powerpoint/2010/main" val="2269243091"/>
      </p:ext>
    </p:extLst>
  </p:cSld>
  <p:clrMapOvr>
    <a:masterClrMapping/>
  </p:clrMapOvr>
</p:sld>
</file>

<file path=ppt/theme/theme1.xml><?xml version="1.0" encoding="utf-8"?>
<a:theme xmlns:a="http://schemas.openxmlformats.org/drawingml/2006/main" name="Office Theme">
  <a:themeElements>
    <a:clrScheme name="ODGA Brand">
      <a:dk1>
        <a:srgbClr val="173055"/>
      </a:dk1>
      <a:lt1>
        <a:sysClr val="window" lastClr="FFFFFF"/>
      </a:lt1>
      <a:dk2>
        <a:srgbClr val="49443D"/>
      </a:dk2>
      <a:lt2>
        <a:srgbClr val="EEEEED"/>
      </a:lt2>
      <a:accent1>
        <a:srgbClr val="075A83"/>
      </a:accent1>
      <a:accent2>
        <a:srgbClr val="78C1B1"/>
      </a:accent2>
      <a:accent3>
        <a:srgbClr val="989796"/>
      </a:accent3>
      <a:accent4>
        <a:srgbClr val="DDF7F1"/>
      </a:accent4>
      <a:accent5>
        <a:srgbClr val="FCD371"/>
      </a:accent5>
      <a:accent6>
        <a:srgbClr val="5BB5E2"/>
      </a:accent6>
      <a:hlink>
        <a:srgbClr val="0070C0"/>
      </a:hlink>
      <a:folHlink>
        <a:srgbClr val="7030A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GA PPT Template.pptx" id="{D3B41F11-2156-4594-8F84-D039909DEB41}" vid="{904AD6AC-6439-4496-BFEB-31BBE7CC57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94abcd-5b69-4f0a-85f1-64c8f0f62b52">
      <Terms xmlns="http://schemas.microsoft.com/office/infopath/2007/PartnerControls"/>
    </lcf76f155ced4ddcb4097134ff3c332f>
    <TaxCatchAll xmlns="7045eb7b-c79e-4e4d-ae15-b7707d8cd0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063AC3BD94C343ACF136FEC4D459A6" ma:contentTypeVersion="16" ma:contentTypeDescription="Create a new document." ma:contentTypeScope="" ma:versionID="3a21f3cb5bc0b61a76991d8e1c07f41f">
  <xsd:schema xmlns:xsd="http://www.w3.org/2001/XMLSchema" xmlns:xs="http://www.w3.org/2001/XMLSchema" xmlns:p="http://schemas.microsoft.com/office/2006/metadata/properties" xmlns:ns2="8594abcd-5b69-4f0a-85f1-64c8f0f62b52" xmlns:ns3="7045eb7b-c79e-4e4d-ae15-b7707d8cd04b" targetNamespace="http://schemas.microsoft.com/office/2006/metadata/properties" ma:root="true" ma:fieldsID="5032ad03a39d8c67e46c2b221659db52" ns2:_="" ns3:_="">
    <xsd:import namespace="8594abcd-5b69-4f0a-85f1-64c8f0f62b52"/>
    <xsd:import namespace="7045eb7b-c79e-4e4d-ae15-b7707d8cd0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4abcd-5b69-4f0a-85f1-64c8f0f62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45eb7b-c79e-4e4d-ae15-b7707d8cd0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2d3fdab-bab0-4836-8522-da93a14b5f6c}" ma:internalName="TaxCatchAll" ma:showField="CatchAllData" ma:web="7045eb7b-c79e-4e4d-ae15-b7707d8cd0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BFD26-3028-4CEC-84E0-32DD6D16A22B}">
  <ds:schemaRef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7045eb7b-c79e-4e4d-ae15-b7707d8cd04b"/>
    <ds:schemaRef ds:uri="8594abcd-5b69-4f0a-85f1-64c8f0f62b52"/>
    <ds:schemaRef ds:uri="http://purl.org/dc/terms/"/>
  </ds:schemaRefs>
</ds:datastoreItem>
</file>

<file path=customXml/itemProps2.xml><?xml version="1.0" encoding="utf-8"?>
<ds:datastoreItem xmlns:ds="http://schemas.openxmlformats.org/officeDocument/2006/customXml" ds:itemID="{E8AC6E98-648B-41A1-8E11-17A7E31062E4}">
  <ds:schemaRefs>
    <ds:schemaRef ds:uri="http://schemas.microsoft.com/sharepoint/v3/contenttype/forms"/>
  </ds:schemaRefs>
</ds:datastoreItem>
</file>

<file path=customXml/itemProps3.xml><?xml version="1.0" encoding="utf-8"?>
<ds:datastoreItem xmlns:ds="http://schemas.openxmlformats.org/officeDocument/2006/customXml" ds:itemID="{5B2A0B62-02B1-41C9-B2D8-B8F6201C85E6}">
  <ds:schemaRefs>
    <ds:schemaRef ds:uri="7045eb7b-c79e-4e4d-ae15-b7707d8cd04b"/>
    <ds:schemaRef ds:uri="8594abcd-5b69-4f0a-85f1-64c8f0f62b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ODGA PPT Template (7)</Template>
  <TotalTime>0</TotalTime>
  <Words>4073</Words>
  <Application>Microsoft Office PowerPoint</Application>
  <PresentationFormat>Widescreen</PresentationFormat>
  <Paragraphs>696</Paragraphs>
  <Slides>35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Aptos Display</vt:lpstr>
      <vt:lpstr>Arial</vt:lpstr>
      <vt:lpstr>Arial,Sans-Serif</vt:lpstr>
      <vt:lpstr>Calibri</vt:lpstr>
      <vt:lpstr>Corbel</vt:lpstr>
      <vt:lpstr>Montserrat</vt:lpstr>
      <vt:lpstr>Montserrat Extra-Bold</vt:lpstr>
      <vt:lpstr>Roboto</vt:lpstr>
      <vt:lpstr>Wingdings</vt:lpstr>
      <vt:lpstr>Office Theme</vt:lpstr>
      <vt:lpstr>September 2025 Executive Data Board</vt:lpstr>
      <vt:lpstr>Agenda</vt:lpstr>
      <vt:lpstr>Executive Data Board</vt:lpstr>
      <vt:lpstr>Meeting Goals</vt:lpstr>
      <vt:lpstr>Orders of Business</vt:lpstr>
      <vt:lpstr>Executive Agency Data Trust Status </vt:lpstr>
      <vt:lpstr>ODGA Updates</vt:lpstr>
      <vt:lpstr>Data Strategy – Key Focus areas for the ODGA</vt:lpstr>
      <vt:lpstr>Data Strategy – Key Focus areas for the ODGA (cont'd)</vt:lpstr>
      <vt:lpstr>ODGA Technology Stack: Databases </vt:lpstr>
      <vt:lpstr>ODGA Technology Stack: ETL Tools </vt:lpstr>
      <vt:lpstr>ODGA Technology Stack: Other</vt:lpstr>
      <vt:lpstr>ODGA Data Ingestion Workflow Example</vt:lpstr>
      <vt:lpstr>Data Governance and Compliance</vt:lpstr>
      <vt:lpstr>Virginia Government Data Collection and Dissemination Practices Act</vt:lpstr>
      <vt:lpstr>COVLC trainings- Section 527 requirement</vt:lpstr>
      <vt:lpstr>Data governance and literacy site</vt:lpstr>
      <vt:lpstr>Data Literacy</vt:lpstr>
      <vt:lpstr>Resource Library</vt:lpstr>
      <vt:lpstr>Break: 5 minutes</vt:lpstr>
      <vt:lpstr>Agency Updates</vt:lpstr>
      <vt:lpstr>DBHDS</vt:lpstr>
      <vt:lpstr>DMAS Data Projects for Executive Data Board pt 2</vt:lpstr>
      <vt:lpstr>DMAS Data Projects for Executive Data Board pt 3</vt:lpstr>
      <vt:lpstr>Virginia State Police Data Projects pt 1  </vt:lpstr>
      <vt:lpstr>Virginia State Police Data Projects pt 2</vt:lpstr>
      <vt:lpstr>Virginia State Police Data Projects pt 3</vt:lpstr>
      <vt:lpstr>Virginia State Police Data Projects pt 4 </vt:lpstr>
      <vt:lpstr>Virginia State Police Data Projects pt 5 </vt:lpstr>
      <vt:lpstr>VEC Data Analytics Projects </vt:lpstr>
      <vt:lpstr>VEC Data Analytics Projects pt 2</vt:lpstr>
      <vt:lpstr>VEC Data Analytics Projects pt 3</vt:lpstr>
      <vt:lpstr>Data Management Maturity Assessment- October 2025</vt:lpstr>
      <vt:lpstr>Upcoming Events</vt:lpstr>
      <vt:lpstr>Thank you!</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Bailey, Jessi (ODGA)</dc:creator>
  <cp:lastModifiedBy>Bailey, Jessi (ODGA)</cp:lastModifiedBy>
  <cp:revision>2</cp:revision>
  <dcterms:created xsi:type="dcterms:W3CDTF">2025-09-05T14:22:42Z</dcterms:created>
  <dcterms:modified xsi:type="dcterms:W3CDTF">2025-10-20T14:21:04Z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0x01010080063AC3BD94C343ACF136FEC4D459A6</vt:lpwstr>
  </property>
  <property fmtid="{D5CDD505-2E9C-101B-9397-08002B2CF9AE}" pid="3" name="MediaServiceImageTags">
    <vt:lpwstr/>
  </property>
</Properties>
</file>